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425" r:id="rId3"/>
    <p:sldId id="444" r:id="rId4"/>
    <p:sldId id="445" r:id="rId5"/>
    <p:sldId id="446" r:id="rId6"/>
    <p:sldId id="447" r:id="rId7"/>
    <p:sldId id="258" r:id="rId8"/>
    <p:sldId id="257" r:id="rId9"/>
    <p:sldId id="263" r:id="rId10"/>
    <p:sldId id="264" r:id="rId11"/>
    <p:sldId id="330" r:id="rId12"/>
    <p:sldId id="426" r:id="rId13"/>
    <p:sldId id="401" r:id="rId14"/>
    <p:sldId id="428" r:id="rId15"/>
    <p:sldId id="429" r:id="rId16"/>
    <p:sldId id="432" r:id="rId17"/>
    <p:sldId id="427" r:id="rId18"/>
    <p:sldId id="430" r:id="rId19"/>
    <p:sldId id="431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15" r:id="rId29"/>
    <p:sldId id="441" r:id="rId30"/>
    <p:sldId id="442" r:id="rId31"/>
    <p:sldId id="443" r:id="rId32"/>
    <p:sldId id="424" r:id="rId33"/>
    <p:sldId id="261" r:id="rId34"/>
    <p:sldId id="329" r:id="rId35"/>
    <p:sldId id="259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78" roundtripDataSignature="AMtx7mh2+CB7AwAKHevBYi6hg66TyKQME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86062B-CF97-CD71-5A85-9B4FD42F42A3}" name="FERNANDO IGNACIO DIAZ SANCHEZ" initials="FIDS" userId="S::fidiaz@utp.edu.pe::ba36fe69-f35f-4358-9126-4b1eb463af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2"/>
    <a:srgbClr val="1B5E8B"/>
    <a:srgbClr val="CC7832"/>
    <a:srgbClr val="EF477C"/>
    <a:srgbClr val="CFC0EA"/>
    <a:srgbClr val="C3B1E5"/>
    <a:srgbClr val="BBA8E0"/>
    <a:srgbClr val="C2B1E5"/>
    <a:srgbClr val="758F3A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60B73-A423-B812-5CE1-C8DAD5587D31}" v="389" dt="2023-01-25T19:12:52.8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83" autoAdjust="0"/>
  </p:normalViewPr>
  <p:slideViewPr>
    <p:cSldViewPr snapToGrid="0">
      <p:cViewPr varScale="1">
        <p:scale>
          <a:sx n="97" d="100"/>
          <a:sy n="97" d="100"/>
        </p:scale>
        <p:origin x="1074" y="96"/>
      </p:cViewPr>
      <p:guideLst>
        <p:guide orient="horz" pos="2160"/>
        <p:guide pos="220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80" Type="http://schemas.openxmlformats.org/officeDocument/2006/relationships/viewProps" Target="viewProps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IGNACIO DIAZ SANCHEZ" userId="ba36fe69-f35f-4358-9126-4b1eb463af60" providerId="ADAL" clId="{411FFBA5-0CF3-4001-9009-7607EDD0E2D6}"/>
    <pc:docChg chg="modSld">
      <pc:chgData name="FERNANDO IGNACIO DIAZ SANCHEZ" userId="ba36fe69-f35f-4358-9126-4b1eb463af60" providerId="ADAL" clId="{411FFBA5-0CF3-4001-9009-7607EDD0E2D6}" dt="2023-01-24T15:37:59.073" v="16"/>
      <pc:docMkLst>
        <pc:docMk/>
      </pc:docMkLst>
      <pc:sldChg chg="modSp mod addCm delCm">
        <pc:chgData name="FERNANDO IGNACIO DIAZ SANCHEZ" userId="ba36fe69-f35f-4358-9126-4b1eb463af60" providerId="ADAL" clId="{411FFBA5-0CF3-4001-9009-7607EDD0E2D6}" dt="2023-01-24T15:37:37.786" v="14" actId="20577"/>
        <pc:sldMkLst>
          <pc:docMk/>
          <pc:sldMk cId="2948176432" sldId="263"/>
        </pc:sldMkLst>
        <pc:spChg chg="mod">
          <ac:chgData name="FERNANDO IGNACIO DIAZ SANCHEZ" userId="ba36fe69-f35f-4358-9126-4b1eb463af60" providerId="ADAL" clId="{411FFBA5-0CF3-4001-9009-7607EDD0E2D6}" dt="2023-01-24T15:37:37.786" v="14" actId="20577"/>
          <ac:spMkLst>
            <pc:docMk/>
            <pc:sldMk cId="2948176432" sldId="263"/>
            <ac:spMk id="3" creationId="{1DD37DCA-ED6E-428D-A48F-1565A2EA97A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FERNANDO IGNACIO DIAZ SANCHEZ" userId="ba36fe69-f35f-4358-9126-4b1eb463af60" providerId="ADAL" clId="{411FFBA5-0CF3-4001-9009-7607EDD0E2D6}" dt="2023-01-24T15:37:17.515" v="2"/>
              <pc2:cmMkLst xmlns:pc2="http://schemas.microsoft.com/office/powerpoint/2019/9/main/command">
                <pc:docMk/>
                <pc:sldMk cId="2948176432" sldId="263"/>
                <pc2:cmMk id="{2AD84FD1-C35B-47AC-A2DE-C2E82E0790B2}"/>
              </pc2:cmMkLst>
            </pc226:cmChg>
          </p:ext>
        </pc:extLst>
      </pc:sldChg>
      <pc:sldChg chg="modSp mod addCm delCm">
        <pc:chgData name="FERNANDO IGNACIO DIAZ SANCHEZ" userId="ba36fe69-f35f-4358-9126-4b1eb463af60" providerId="ADAL" clId="{411FFBA5-0CF3-4001-9009-7607EDD0E2D6}" dt="2023-01-24T15:37:59.073" v="16"/>
        <pc:sldMkLst>
          <pc:docMk/>
          <pc:sldMk cId="1607001897" sldId="327"/>
        </pc:sldMkLst>
        <pc:spChg chg="mod">
          <ac:chgData name="FERNANDO IGNACIO DIAZ SANCHEZ" userId="ba36fe69-f35f-4358-9126-4b1eb463af60" providerId="ADAL" clId="{411FFBA5-0CF3-4001-9009-7607EDD0E2D6}" dt="2023-01-24T15:37:59.073" v="16"/>
          <ac:spMkLst>
            <pc:docMk/>
            <pc:sldMk cId="1607001897" sldId="327"/>
            <ac:spMk id="6" creationId="{2562361B-123A-158C-5022-4E64314B5E2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FERNANDO IGNACIO DIAZ SANCHEZ" userId="ba36fe69-f35f-4358-9126-4b1eb463af60" providerId="ADAL" clId="{411FFBA5-0CF3-4001-9009-7607EDD0E2D6}" dt="2023-01-24T15:37:55.841" v="15"/>
              <pc2:cmMkLst xmlns:pc2="http://schemas.microsoft.com/office/powerpoint/2019/9/main/command">
                <pc:docMk/>
                <pc:sldMk cId="1607001897" sldId="327"/>
                <pc2:cmMk id="{A950D8D4-F1B5-478C-AAD7-C2E7C3B64820}"/>
              </pc2:cmMkLst>
            </pc226:cmChg>
          </p:ext>
        </pc:extLst>
      </pc:sldChg>
    </pc:docChg>
  </pc:docChgLst>
  <pc:docChgLst>
    <pc:chgData name="DOCENTE - JORGE MARTIN RODRIGUEZ CASTRO" userId="S::c22532@utp.edu.pe::13811e02-3fd9-47f6-ad4d-1015054e9b2f" providerId="AD" clId="Web-{C3D60B73-A423-B812-5CE1-C8DAD5587D31}"/>
    <pc:docChg chg="delSld modSld">
      <pc:chgData name="DOCENTE - JORGE MARTIN RODRIGUEZ CASTRO" userId="S::c22532@utp.edu.pe::13811e02-3fd9-47f6-ad4d-1015054e9b2f" providerId="AD" clId="Web-{C3D60B73-A423-B812-5CE1-C8DAD5587D31}" dt="2023-01-25T19:12:52.820" v="313" actId="1076"/>
      <pc:docMkLst>
        <pc:docMk/>
      </pc:docMkLst>
      <pc:sldChg chg="modSp">
        <pc:chgData name="DOCENTE - JORGE MARTIN RODRIGUEZ CASTRO" userId="S::c22532@utp.edu.pe::13811e02-3fd9-47f6-ad4d-1015054e9b2f" providerId="AD" clId="Web-{C3D60B73-A423-B812-5CE1-C8DAD5587D31}" dt="2023-01-25T18:01:01.781" v="148" actId="20577"/>
        <pc:sldMkLst>
          <pc:docMk/>
          <pc:sldMk cId="0" sldId="258"/>
        </pc:sldMkLst>
        <pc:spChg chg="mod">
          <ac:chgData name="DOCENTE - JORGE MARTIN RODRIGUEZ CASTRO" userId="S::c22532@utp.edu.pe::13811e02-3fd9-47f6-ad4d-1015054e9b2f" providerId="AD" clId="Web-{C3D60B73-A423-B812-5CE1-C8DAD5587D31}" dt="2023-01-25T18:01:01.781" v="148" actId="20577"/>
          <ac:spMkLst>
            <pc:docMk/>
            <pc:sldMk cId="0" sldId="258"/>
            <ac:spMk id="2" creationId="{F54600F7-1DA8-4B6F-94D5-F0D0A43E9216}"/>
          </ac:spMkLst>
        </pc:spChg>
        <pc:spChg chg="mod">
          <ac:chgData name="DOCENTE - JORGE MARTIN RODRIGUEZ CASTRO" userId="S::c22532@utp.edu.pe::13811e02-3fd9-47f6-ad4d-1015054e9b2f" providerId="AD" clId="Web-{C3D60B73-A423-B812-5CE1-C8DAD5587D31}" dt="2023-01-25T18:00:34.218" v="145" actId="20577"/>
          <ac:spMkLst>
            <pc:docMk/>
            <pc:sldMk cId="0" sldId="258"/>
            <ac:spMk id="4" creationId="{CCF98275-87D9-43C9-83FC-5A90372C4F6B}"/>
          </ac:spMkLst>
        </pc:spChg>
      </pc:sldChg>
      <pc:sldChg chg="modSp">
        <pc:chgData name="DOCENTE - JORGE MARTIN RODRIGUEZ CASTRO" userId="S::c22532@utp.edu.pe::13811e02-3fd9-47f6-ad4d-1015054e9b2f" providerId="AD" clId="Web-{C3D60B73-A423-B812-5CE1-C8DAD5587D31}" dt="2023-01-25T17:54:55.944" v="139" actId="20577"/>
        <pc:sldMkLst>
          <pc:docMk/>
          <pc:sldMk cId="3805705831" sldId="261"/>
        </pc:sldMkLst>
        <pc:spChg chg="mod">
          <ac:chgData name="DOCENTE - JORGE MARTIN RODRIGUEZ CASTRO" userId="S::c22532@utp.edu.pe::13811e02-3fd9-47f6-ad4d-1015054e9b2f" providerId="AD" clId="Web-{C3D60B73-A423-B812-5CE1-C8DAD5587D31}" dt="2023-01-25T17:54:55.944" v="139" actId="20577"/>
          <ac:spMkLst>
            <pc:docMk/>
            <pc:sldMk cId="3805705831" sldId="261"/>
            <ac:spMk id="4" creationId="{13A7D7EB-E94C-4379-ADE6-A12EB7C4CBC6}"/>
          </ac:spMkLst>
        </pc:spChg>
      </pc:sldChg>
      <pc:sldChg chg="modSp">
        <pc:chgData name="DOCENTE - JORGE MARTIN RODRIGUEZ CASTRO" userId="S::c22532@utp.edu.pe::13811e02-3fd9-47f6-ad4d-1015054e9b2f" providerId="AD" clId="Web-{C3D60B73-A423-B812-5CE1-C8DAD5587D31}" dt="2023-01-25T19:08:50.721" v="308" actId="20577"/>
        <pc:sldMkLst>
          <pc:docMk/>
          <pc:sldMk cId="2636062489" sldId="292"/>
        </pc:sldMkLst>
        <pc:spChg chg="mod">
          <ac:chgData name="DOCENTE - JORGE MARTIN RODRIGUEZ CASTRO" userId="S::c22532@utp.edu.pe::13811e02-3fd9-47f6-ad4d-1015054e9b2f" providerId="AD" clId="Web-{C3D60B73-A423-B812-5CE1-C8DAD5587D31}" dt="2023-01-25T19:08:50.721" v="308" actId="20577"/>
          <ac:spMkLst>
            <pc:docMk/>
            <pc:sldMk cId="2636062489" sldId="292"/>
            <ac:spMk id="4" creationId="{DD9C2857-077D-893F-0202-DEB492C231EF}"/>
          </ac:spMkLst>
        </pc:spChg>
        <pc:spChg chg="mod">
          <ac:chgData name="DOCENTE - JORGE MARTIN RODRIGUEZ CASTRO" userId="S::c22532@utp.edu.pe::13811e02-3fd9-47f6-ad4d-1015054e9b2f" providerId="AD" clId="Web-{C3D60B73-A423-B812-5CE1-C8DAD5587D31}" dt="2023-01-25T18:02:35.596" v="160" actId="20577"/>
          <ac:spMkLst>
            <pc:docMk/>
            <pc:sldMk cId="2636062489" sldId="292"/>
            <ac:spMk id="22" creationId="{AA9BC662-74F9-7FE5-284E-7A2062740620}"/>
          </ac:spMkLst>
        </pc:spChg>
      </pc:sldChg>
      <pc:sldChg chg="addSp delSp modSp">
        <pc:chgData name="DOCENTE - JORGE MARTIN RODRIGUEZ CASTRO" userId="S::c22532@utp.edu.pe::13811e02-3fd9-47f6-ad4d-1015054e9b2f" providerId="AD" clId="Web-{C3D60B73-A423-B812-5CE1-C8DAD5587D31}" dt="2023-01-25T19:07:33.204" v="303"/>
        <pc:sldMkLst>
          <pc:docMk/>
          <pc:sldMk cId="3029022687" sldId="293"/>
        </pc:sldMkLst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8" creationId="{A9DFF664-F900-F7A6-DC60-53C6DAE5DAAF}"/>
          </ac:spMkLst>
        </pc:spChg>
        <pc:spChg chg="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9" creationId="{97DACA4B-A454-4E4A-74DD-BC99030B197C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10" creationId="{D2F8DD8C-A746-0C28-018A-E72C15F1B9AC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11" creationId="{06FC930A-E69E-5100-FC52-3D90ED9E6B72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12" creationId="{A7170D0F-F269-8836-B284-BAC8DF710E0D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13" creationId="{CD506325-23E7-CA8F-F8EA-8F6300A94BA3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14" creationId="{666A6C79-357F-A16F-7138-F9FF128F2F6D}"/>
          </ac:spMkLst>
        </pc:spChg>
        <pc:spChg chg="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20" creationId="{6B3DE9FB-69F8-A15F-BD2F-F81AB1678511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22" creationId="{0F0D7AD8-AD59-A42D-17EF-E9C9286EEFD3}"/>
          </ac:spMkLst>
        </pc:spChg>
        <pc:spChg chg="add 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27" creationId="{E7CF0C8E-DBB6-1F36-731B-67C1BEF74AB8}"/>
          </ac:spMkLst>
        </pc:spChg>
        <pc:grpChg chg="add del">
          <ac:chgData name="DOCENTE - JORGE MARTIN RODRIGUEZ CASTRO" userId="S::c22532@utp.edu.pe::13811e02-3fd9-47f6-ad4d-1015054e9b2f" providerId="AD" clId="Web-{C3D60B73-A423-B812-5CE1-C8DAD5587D31}" dt="2023-01-25T19:07:29.782" v="302"/>
          <ac:grpSpMkLst>
            <pc:docMk/>
            <pc:sldMk cId="3029022687" sldId="293"/>
            <ac:grpSpMk id="29" creationId="{0B58D44D-248E-6211-7BC5-A3B3899EBE70}"/>
          </ac:grpSpMkLst>
        </pc:grpChg>
        <pc:grpChg chg="add">
          <ac:chgData name="DOCENTE - JORGE MARTIN RODRIGUEZ CASTRO" userId="S::c22532@utp.edu.pe::13811e02-3fd9-47f6-ad4d-1015054e9b2f" providerId="AD" clId="Web-{C3D60B73-A423-B812-5CE1-C8DAD5587D31}" dt="2023-01-25T19:07:33.204" v="303"/>
          <ac:grpSpMkLst>
            <pc:docMk/>
            <pc:sldMk cId="3029022687" sldId="293"/>
            <ac:grpSpMk id="31" creationId="{A4B1FB23-CE0B-6B16-1695-4DB4FD5CACE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9:03:34.698" v="250"/>
          <ac:grpSpMkLst>
            <pc:docMk/>
            <pc:sldMk cId="3029022687" sldId="293"/>
            <ac:grpSpMk id="45" creationId="{9B692454-E36F-0304-0F5B-E440384B4F7B}"/>
          </ac:grpSpMkLst>
        </pc:grp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5" creationId="{BC1DF711-06B3-344A-7BE1-3E5E6CE5A532}"/>
          </ac:picMkLst>
        </pc:picChg>
        <pc:picChg chg="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7" creationId="{B9522EE2-80C9-ABC1-0DC7-B811235E3C4E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16" creationId="{DE77C696-5AB3-2BF9-5A83-542DD543669A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17" creationId="{676E8CCE-E13C-79F9-EFB4-37E108538AC2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18" creationId="{827370D8-36E4-7062-A543-6E989E69467C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19" creationId="{65901345-B06D-96C6-AD38-30F9EC1437FB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24" creationId="{7C182ED5-8355-0E13-1A94-D36C6F563792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25" creationId="{22EDFB68-B1B7-3663-E0FF-740EC240C9DD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43" creationId="{C3AC6F0C-80D2-6ABA-65D4-FC0A8B6C400D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1026" creationId="{4B9E28C1-0710-E703-27EC-B0D32AC5B359}"/>
          </ac:picMkLst>
        </pc:pic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26" creationId="{7E104397-CEC4-FD96-6255-F0655C7C5CB6}"/>
          </ac:cxnSpMkLst>
        </pc:cxnChg>
        <pc:cxnChg chg="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28" creationId="{6B97DD21-5F1A-B8D1-B3E1-9A2B3B447C6C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0" creationId="{A756AE97-5CA2-2C34-33E5-641508CA8A87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2" creationId="{B3D3FE4F-FB92-9E77-939E-1C4EA8FCCFFC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3" creationId="{9E0CD2D7-853F-8895-3056-599515B3454D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4" creationId="{00641B60-2361-8D08-B32C-F5BAED44758C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5" creationId="{ABB7B992-8023-F60B-DB88-9B5C5DAFF47C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6" creationId="{B3A53D4C-3504-6057-4E58-43036C63F8F2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7" creationId="{752B107A-3CF5-E2D3-F68D-0AC9B6BF650A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8" creationId="{9BC01626-710B-E72B-4DC4-D092AB8E95CB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9" creationId="{BDB560F9-3C9A-0DC7-9056-884920515771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44" creationId="{E2B39438-8F75-DF9B-DF1D-2774DBADE112}"/>
          </ac:cxnSpMkLst>
        </pc:cxnChg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6"/>
        <pc:sldMkLst>
          <pc:docMk/>
          <pc:sldMk cId="1471465035" sldId="312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6"/>
        <pc:sldMkLst>
          <pc:docMk/>
          <pc:sldMk cId="2247966570" sldId="316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4"/>
        <pc:sldMkLst>
          <pc:docMk/>
          <pc:sldMk cId="3687630810" sldId="318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7"/>
        <pc:sldMkLst>
          <pc:docMk/>
          <pc:sldMk cId="3515998921" sldId="320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5"/>
        <pc:sldMkLst>
          <pc:docMk/>
          <pc:sldMk cId="3930468528" sldId="323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3"/>
        <pc:sldMkLst>
          <pc:docMk/>
          <pc:sldMk cId="1475004087" sldId="324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4"/>
        <pc:sldMkLst>
          <pc:docMk/>
          <pc:sldMk cId="1275482048" sldId="325"/>
        </pc:sldMkLst>
      </pc:sldChg>
      <pc:sldChg chg="addSp delSp modSp">
        <pc:chgData name="DOCENTE - JORGE MARTIN RODRIGUEZ CASTRO" userId="S::c22532@utp.edu.pe::13811e02-3fd9-47f6-ad4d-1015054e9b2f" providerId="AD" clId="Web-{C3D60B73-A423-B812-5CE1-C8DAD5587D31}" dt="2023-01-25T17:54:05.053" v="136" actId="20577"/>
        <pc:sldMkLst>
          <pc:docMk/>
          <pc:sldMk cId="1775541263" sldId="326"/>
        </pc:sldMkLst>
        <pc:spChg chg="mod">
          <ac:chgData name="DOCENTE - JORGE MARTIN RODRIGUEZ CASTRO" userId="S::c22532@utp.edu.pe::13811e02-3fd9-47f6-ad4d-1015054e9b2f" providerId="AD" clId="Web-{C3D60B73-A423-B812-5CE1-C8DAD5587D31}" dt="2023-01-25T17:54:05.053" v="136" actId="20577"/>
          <ac:spMkLst>
            <pc:docMk/>
            <pc:sldMk cId="1775541263" sldId="326"/>
            <ac:spMk id="4" creationId="{8CAA9507-CCBF-0944-F977-CEA7149A5ED9}"/>
          </ac:spMkLst>
        </pc:spChg>
        <pc:grpChg chg="del">
          <ac:chgData name="DOCENTE - JORGE MARTIN RODRIGUEZ CASTRO" userId="S::c22532@utp.edu.pe::13811e02-3fd9-47f6-ad4d-1015054e9b2f" providerId="AD" clId="Web-{C3D60B73-A423-B812-5CE1-C8DAD5587D31}" dt="2023-01-25T17:18:39.538" v="44"/>
          <ac:grpSpMkLst>
            <pc:docMk/>
            <pc:sldMk cId="1775541263" sldId="326"/>
            <ac:grpSpMk id="5" creationId="{24B25762-775D-1183-8A61-CC12C6C437AB}"/>
          </ac:grpSpMkLst>
        </pc:grpChg>
        <pc:grpChg chg="add mod ord">
          <ac:chgData name="DOCENTE - JORGE MARTIN RODRIGUEZ CASTRO" userId="S::c22532@utp.edu.pe::13811e02-3fd9-47f6-ad4d-1015054e9b2f" providerId="AD" clId="Web-{C3D60B73-A423-B812-5CE1-C8DAD5587D31}" dt="2023-01-25T17:18:39.288" v="43"/>
          <ac:grpSpMkLst>
            <pc:docMk/>
            <pc:sldMk cId="1775541263" sldId="326"/>
            <ac:grpSpMk id="16" creationId="{211FA7E6-87D0-98C3-EA8D-B869B98CF280}"/>
          </ac:grpSpMkLst>
        </pc:grpChg>
      </pc:sldChg>
      <pc:sldChg chg="del">
        <pc:chgData name="DOCENTE - JORGE MARTIN RODRIGUEZ CASTRO" userId="S::c22532@utp.edu.pe::13811e02-3fd9-47f6-ad4d-1015054e9b2f" providerId="AD" clId="Web-{C3D60B73-A423-B812-5CE1-C8DAD5587D31}" dt="2023-01-25T17:54:22.053" v="137"/>
        <pc:sldMkLst>
          <pc:docMk/>
          <pc:sldMk cId="1607001897" sldId="327"/>
        </pc:sldMkLst>
      </pc:sldChg>
      <pc:sldChg chg="delSp modSp">
        <pc:chgData name="DOCENTE - JORGE MARTIN RODRIGUEZ CASTRO" userId="S::c22532@utp.edu.pe::13811e02-3fd9-47f6-ad4d-1015054e9b2f" providerId="AD" clId="Web-{C3D60B73-A423-B812-5CE1-C8DAD5587D31}" dt="2023-01-25T17:09:41.028" v="12"/>
        <pc:sldMkLst>
          <pc:docMk/>
          <pc:sldMk cId="1454082094" sldId="330"/>
        </pc:sldMkLst>
        <pc:spChg chg="mod">
          <ac:chgData name="DOCENTE - JORGE MARTIN RODRIGUEZ CASTRO" userId="S::c22532@utp.edu.pe::13811e02-3fd9-47f6-ad4d-1015054e9b2f" providerId="AD" clId="Web-{C3D60B73-A423-B812-5CE1-C8DAD5587D31}" dt="2023-01-25T17:09:26.683" v="8" actId="20577"/>
          <ac:spMkLst>
            <pc:docMk/>
            <pc:sldMk cId="1454082094" sldId="330"/>
            <ac:spMk id="42" creationId="{FE3C8125-0623-B6FF-9FE1-0715FE1439E0}"/>
          </ac:spMkLst>
        </pc:spChg>
        <pc:grpChg chg="del">
          <ac:chgData name="DOCENTE - JORGE MARTIN RODRIGUEZ CASTRO" userId="S::c22532@utp.edu.pe::13811e02-3fd9-47f6-ad4d-1015054e9b2f" providerId="AD" clId="Web-{C3D60B73-A423-B812-5CE1-C8DAD5587D31}" dt="2023-01-25T17:09:37.465" v="11"/>
          <ac:grpSpMkLst>
            <pc:docMk/>
            <pc:sldMk cId="1454082094" sldId="330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37.465" v="10"/>
          <ac:grpSpMkLst>
            <pc:docMk/>
            <pc:sldMk cId="1454082094" sldId="330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41.028" v="12"/>
          <ac:grpSpMkLst>
            <pc:docMk/>
            <pc:sldMk cId="1454082094" sldId="330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37.465" v="9"/>
          <ac:grpSpMkLst>
            <pc:docMk/>
            <pc:sldMk cId="1454082094" sldId="330"/>
            <ac:grpSpMk id="71" creationId="{33896B92-57E9-BDB8-DD96-046ECD0B2C51}"/>
          </ac:grpSpMkLst>
        </pc:grpChg>
      </pc:sldChg>
      <pc:sldChg chg="modSp">
        <pc:chgData name="DOCENTE - JORGE MARTIN RODRIGUEZ CASTRO" userId="S::c22532@utp.edu.pe::13811e02-3fd9-47f6-ad4d-1015054e9b2f" providerId="AD" clId="Web-{C3D60B73-A423-B812-5CE1-C8DAD5587D31}" dt="2023-01-25T18:45:27.047" v="165" actId="20577"/>
        <pc:sldMkLst>
          <pc:docMk/>
          <pc:sldMk cId="2093081901" sldId="352"/>
        </pc:sldMkLst>
        <pc:spChg chg="mod">
          <ac:chgData name="DOCENTE - JORGE MARTIN RODRIGUEZ CASTRO" userId="S::c22532@utp.edu.pe::13811e02-3fd9-47f6-ad4d-1015054e9b2f" providerId="AD" clId="Web-{C3D60B73-A423-B812-5CE1-C8DAD5587D31}" dt="2023-01-25T18:45:27.047" v="165" actId="20577"/>
          <ac:spMkLst>
            <pc:docMk/>
            <pc:sldMk cId="2093081901" sldId="352"/>
            <ac:spMk id="83" creationId="{4277D4F0-61F3-ED9C-9A93-588BFB5E7FD1}"/>
          </ac:spMkLst>
        </pc:spChg>
      </pc:sldChg>
      <pc:sldChg chg="modSp">
        <pc:chgData name="DOCENTE - JORGE MARTIN RODRIGUEZ CASTRO" userId="S::c22532@utp.edu.pe::13811e02-3fd9-47f6-ad4d-1015054e9b2f" providerId="AD" clId="Web-{C3D60B73-A423-B812-5CE1-C8DAD5587D31}" dt="2023-01-25T19:12:52.820" v="313" actId="1076"/>
        <pc:sldMkLst>
          <pc:docMk/>
          <pc:sldMk cId="1738951769" sldId="353"/>
        </pc:sldMkLst>
        <pc:spChg chg="mod">
          <ac:chgData name="DOCENTE - JORGE MARTIN RODRIGUEZ CASTRO" userId="S::c22532@utp.edu.pe::13811e02-3fd9-47f6-ad4d-1015054e9b2f" providerId="AD" clId="Web-{C3D60B73-A423-B812-5CE1-C8DAD5587D31}" dt="2023-01-25T19:12:52.820" v="313" actId="1076"/>
          <ac:spMkLst>
            <pc:docMk/>
            <pc:sldMk cId="1738951769" sldId="353"/>
            <ac:spMk id="18" creationId="{04AFAAA6-6834-8452-E4A4-33E9C4E60B84}"/>
          </ac:spMkLst>
        </pc:spChg>
        <pc:grpChg chg="mod">
          <ac:chgData name="DOCENTE - JORGE MARTIN RODRIGUEZ CASTRO" userId="S::c22532@utp.edu.pe::13811e02-3fd9-47f6-ad4d-1015054e9b2f" providerId="AD" clId="Web-{C3D60B73-A423-B812-5CE1-C8DAD5587D31}" dt="2023-01-25T19:12:52.774" v="311" actId="1076"/>
          <ac:grpSpMkLst>
            <pc:docMk/>
            <pc:sldMk cId="1738951769" sldId="353"/>
            <ac:grpSpMk id="13" creationId="{6A6BC1F6-147A-10A0-F8E7-CF1B64136328}"/>
          </ac:grpSpMkLst>
        </pc:grpChg>
        <pc:grpChg chg="mod">
          <ac:chgData name="DOCENTE - JORGE MARTIN RODRIGUEZ CASTRO" userId="S::c22532@utp.edu.pe::13811e02-3fd9-47f6-ad4d-1015054e9b2f" providerId="AD" clId="Web-{C3D60B73-A423-B812-5CE1-C8DAD5587D31}" dt="2023-01-25T19:12:52.805" v="312" actId="1076"/>
          <ac:grpSpMkLst>
            <pc:docMk/>
            <pc:sldMk cId="1738951769" sldId="353"/>
            <ac:grpSpMk id="27" creationId="{A22D8E9A-B829-AD32-8010-09B4A69DCF23}"/>
          </ac:grpSpMkLst>
        </pc:grpChg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3"/>
        <pc:sldMkLst>
          <pc:docMk/>
          <pc:sldMk cId="4127594080" sldId="357"/>
        </pc:sldMkLst>
      </pc:sldChg>
      <pc:sldChg chg="delSp modSp">
        <pc:chgData name="DOCENTE - JORGE MARTIN RODRIGUEZ CASTRO" userId="S::c22532@utp.edu.pe::13811e02-3fd9-47f6-ad4d-1015054e9b2f" providerId="AD" clId="Web-{C3D60B73-A423-B812-5CE1-C8DAD5587D31}" dt="2023-01-25T17:10:47.218" v="21"/>
        <pc:sldMkLst>
          <pc:docMk/>
          <pc:sldMk cId="3223448435" sldId="358"/>
        </pc:sldMkLst>
        <pc:spChg chg="mod">
          <ac:chgData name="DOCENTE - JORGE MARTIN RODRIGUEZ CASTRO" userId="S::c22532@utp.edu.pe::13811e02-3fd9-47f6-ad4d-1015054e9b2f" providerId="AD" clId="Web-{C3D60B73-A423-B812-5CE1-C8DAD5587D31}" dt="2023-01-25T17:10:30.499" v="20" actId="20577"/>
          <ac:spMkLst>
            <pc:docMk/>
            <pc:sldMk cId="3223448435" sldId="358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10:47.218" v="21"/>
          <ac:grpSpMkLst>
            <pc:docMk/>
            <pc:sldMk cId="3223448435" sldId="358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57.294" v="16"/>
          <ac:grpSpMkLst>
            <pc:docMk/>
            <pc:sldMk cId="3223448435" sldId="358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57.294" v="15"/>
          <ac:grpSpMkLst>
            <pc:docMk/>
            <pc:sldMk cId="3223448435" sldId="358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57.294" v="14"/>
          <ac:grpSpMkLst>
            <pc:docMk/>
            <pc:sldMk cId="3223448435" sldId="358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57.294" v="13"/>
          <ac:grpSpMkLst>
            <pc:docMk/>
            <pc:sldMk cId="3223448435" sldId="358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22:46.112" v="58"/>
        <pc:sldMkLst>
          <pc:docMk/>
          <pc:sldMk cId="1169184247" sldId="359"/>
        </pc:sldMkLst>
        <pc:spChg chg="mod">
          <ac:chgData name="DOCENTE - JORGE MARTIN RODRIGUEZ CASTRO" userId="S::c22532@utp.edu.pe::13811e02-3fd9-47f6-ad4d-1015054e9b2f" providerId="AD" clId="Web-{C3D60B73-A423-B812-5CE1-C8DAD5587D31}" dt="2023-01-25T17:22:39.987" v="57" actId="20577"/>
          <ac:spMkLst>
            <pc:docMk/>
            <pc:sldMk cId="1169184247" sldId="359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22:46.112" v="58"/>
          <ac:grpSpMkLst>
            <pc:docMk/>
            <pc:sldMk cId="1169184247" sldId="359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26.252" v="48"/>
          <ac:grpSpMkLst>
            <pc:docMk/>
            <pc:sldMk cId="1169184247" sldId="359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26.252" v="47"/>
          <ac:grpSpMkLst>
            <pc:docMk/>
            <pc:sldMk cId="1169184247" sldId="359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26.252" v="46"/>
          <ac:grpSpMkLst>
            <pc:docMk/>
            <pc:sldMk cId="1169184247" sldId="359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26.252" v="45"/>
          <ac:grpSpMkLst>
            <pc:docMk/>
            <pc:sldMk cId="1169184247" sldId="359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24:44.009" v="71"/>
        <pc:sldMkLst>
          <pc:docMk/>
          <pc:sldMk cId="520691407" sldId="360"/>
        </pc:sldMkLst>
        <pc:spChg chg="mod">
          <ac:chgData name="DOCENTE - JORGE MARTIN RODRIGUEZ CASTRO" userId="S::c22532@utp.edu.pe::13811e02-3fd9-47f6-ad4d-1015054e9b2f" providerId="AD" clId="Web-{C3D60B73-A423-B812-5CE1-C8DAD5587D31}" dt="2023-01-25T17:24:34.024" v="70" actId="20577"/>
          <ac:spMkLst>
            <pc:docMk/>
            <pc:sldMk cId="520691407" sldId="360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24:44.009" v="71"/>
          <ac:grpSpMkLst>
            <pc:docMk/>
            <pc:sldMk cId="520691407" sldId="360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56.597" v="62"/>
          <ac:grpSpMkLst>
            <pc:docMk/>
            <pc:sldMk cId="520691407" sldId="360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56.597" v="61"/>
          <ac:grpSpMkLst>
            <pc:docMk/>
            <pc:sldMk cId="520691407" sldId="360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56.597" v="60"/>
          <ac:grpSpMkLst>
            <pc:docMk/>
            <pc:sldMk cId="520691407" sldId="360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56.597" v="59"/>
          <ac:grpSpMkLst>
            <pc:docMk/>
            <pc:sldMk cId="520691407" sldId="360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25:13.619" v="81"/>
        <pc:sldMkLst>
          <pc:docMk/>
          <pc:sldMk cId="2079625205" sldId="361"/>
        </pc:sldMkLst>
        <pc:spChg chg="mod">
          <ac:chgData name="DOCENTE - JORGE MARTIN RODRIGUEZ CASTRO" userId="S::c22532@utp.edu.pe::13811e02-3fd9-47f6-ad4d-1015054e9b2f" providerId="AD" clId="Web-{C3D60B73-A423-B812-5CE1-C8DAD5587D31}" dt="2023-01-25T17:25:06.041" v="80" actId="20577"/>
          <ac:spMkLst>
            <pc:docMk/>
            <pc:sldMk cId="2079625205" sldId="361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25:13.619" v="81"/>
          <ac:grpSpMkLst>
            <pc:docMk/>
            <pc:sldMk cId="2079625205" sldId="361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4:53.025" v="75"/>
          <ac:grpSpMkLst>
            <pc:docMk/>
            <pc:sldMk cId="2079625205" sldId="361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4:53.025" v="74"/>
          <ac:grpSpMkLst>
            <pc:docMk/>
            <pc:sldMk cId="2079625205" sldId="361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4:53.025" v="73"/>
          <ac:grpSpMkLst>
            <pc:docMk/>
            <pc:sldMk cId="2079625205" sldId="361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4:53.025" v="72"/>
          <ac:grpSpMkLst>
            <pc:docMk/>
            <pc:sldMk cId="2079625205" sldId="361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25:59.153" v="99"/>
        <pc:sldMkLst>
          <pc:docMk/>
          <pc:sldMk cId="2853485377" sldId="362"/>
        </pc:sldMkLst>
        <pc:spChg chg="mod">
          <ac:chgData name="DOCENTE - JORGE MARTIN RODRIGUEZ CASTRO" userId="S::c22532@utp.edu.pe::13811e02-3fd9-47f6-ad4d-1015054e9b2f" providerId="AD" clId="Web-{C3D60B73-A423-B812-5CE1-C8DAD5587D31}" dt="2023-01-25T17:25:53.824" v="98" actId="20577"/>
          <ac:spMkLst>
            <pc:docMk/>
            <pc:sldMk cId="2853485377" sldId="362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25:59.153" v="99"/>
          <ac:grpSpMkLst>
            <pc:docMk/>
            <pc:sldMk cId="2853485377" sldId="362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5:41.105" v="85"/>
          <ac:grpSpMkLst>
            <pc:docMk/>
            <pc:sldMk cId="2853485377" sldId="362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5:41.105" v="84"/>
          <ac:grpSpMkLst>
            <pc:docMk/>
            <pc:sldMk cId="2853485377" sldId="362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5:41.105" v="83"/>
          <ac:grpSpMkLst>
            <pc:docMk/>
            <pc:sldMk cId="2853485377" sldId="362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5:41.105" v="82"/>
          <ac:grpSpMkLst>
            <pc:docMk/>
            <pc:sldMk cId="2853485377" sldId="362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26:29.498" v="117"/>
        <pc:sldMkLst>
          <pc:docMk/>
          <pc:sldMk cId="2994446652" sldId="363"/>
        </pc:sldMkLst>
        <pc:spChg chg="mod">
          <ac:chgData name="DOCENTE - JORGE MARTIN RODRIGUEZ CASTRO" userId="S::c22532@utp.edu.pe::13811e02-3fd9-47f6-ad4d-1015054e9b2f" providerId="AD" clId="Web-{C3D60B73-A423-B812-5CE1-C8DAD5587D31}" dt="2023-01-25T17:26:21.138" v="116" actId="20577"/>
          <ac:spMkLst>
            <pc:docMk/>
            <pc:sldMk cId="2994446652" sldId="363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26:29.498" v="117"/>
          <ac:grpSpMkLst>
            <pc:docMk/>
            <pc:sldMk cId="2994446652" sldId="363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6:09.981" v="103"/>
          <ac:grpSpMkLst>
            <pc:docMk/>
            <pc:sldMk cId="2994446652" sldId="363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6:09.981" v="102"/>
          <ac:grpSpMkLst>
            <pc:docMk/>
            <pc:sldMk cId="2994446652" sldId="363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6:09.981" v="101"/>
          <ac:grpSpMkLst>
            <pc:docMk/>
            <pc:sldMk cId="2994446652" sldId="363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6:09.981" v="100"/>
          <ac:grpSpMkLst>
            <pc:docMk/>
            <pc:sldMk cId="2994446652" sldId="363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53:21.598" v="128"/>
        <pc:sldMkLst>
          <pc:docMk/>
          <pc:sldMk cId="1465915506" sldId="364"/>
        </pc:sldMkLst>
        <pc:spChg chg="mod">
          <ac:chgData name="DOCENTE - JORGE MARTIN RODRIGUEZ CASTRO" userId="S::c22532@utp.edu.pe::13811e02-3fd9-47f6-ad4d-1015054e9b2f" providerId="AD" clId="Web-{C3D60B73-A423-B812-5CE1-C8DAD5587D31}" dt="2023-01-25T17:53:15.239" v="127" actId="20577"/>
          <ac:spMkLst>
            <pc:docMk/>
            <pc:sldMk cId="1465915506" sldId="364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53:21.598" v="128"/>
          <ac:grpSpMkLst>
            <pc:docMk/>
            <pc:sldMk cId="1465915506" sldId="364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05.364" v="121"/>
          <ac:grpSpMkLst>
            <pc:docMk/>
            <pc:sldMk cId="1465915506" sldId="364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05.364" v="120"/>
          <ac:grpSpMkLst>
            <pc:docMk/>
            <pc:sldMk cId="1465915506" sldId="364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05.364" v="119"/>
          <ac:grpSpMkLst>
            <pc:docMk/>
            <pc:sldMk cId="1465915506" sldId="364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05.364" v="118"/>
          <ac:grpSpMkLst>
            <pc:docMk/>
            <pc:sldMk cId="1465915506" sldId="364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53:31.849" v="132"/>
        <pc:sldMkLst>
          <pc:docMk/>
          <pc:sldMk cId="1118352264" sldId="365"/>
        </pc:sldMkLst>
        <pc:spChg chg="mod">
          <ac:chgData name="DOCENTE - JORGE MARTIN RODRIGUEZ CASTRO" userId="S::c22532@utp.edu.pe::13811e02-3fd9-47f6-ad4d-1015054e9b2f" providerId="AD" clId="Web-{C3D60B73-A423-B812-5CE1-C8DAD5587D31}" dt="2023-01-25T17:18:13.912" v="40" actId="20577"/>
          <ac:spMkLst>
            <pc:docMk/>
            <pc:sldMk cId="1118352264" sldId="365"/>
            <ac:spMk id="42" creationId="{FE3C8125-0623-B6FF-9FE1-0715FE1439E0}"/>
          </ac:spMkLst>
        </pc:spChg>
        <pc:grpChg chg="del">
          <ac:chgData name="DOCENTE - JORGE MARTIN RODRIGUEZ CASTRO" userId="S::c22532@utp.edu.pe::13811e02-3fd9-47f6-ad4d-1015054e9b2f" providerId="AD" clId="Web-{C3D60B73-A423-B812-5CE1-C8DAD5587D31}" dt="2023-01-25T17:53:31.849" v="132"/>
          <ac:grpSpMkLst>
            <pc:docMk/>
            <pc:sldMk cId="1118352264" sldId="365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31.849" v="131"/>
          <ac:grpSpMkLst>
            <pc:docMk/>
            <pc:sldMk cId="1118352264" sldId="365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31.849" v="130"/>
          <ac:grpSpMkLst>
            <pc:docMk/>
            <pc:sldMk cId="1118352264" sldId="365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31.849" v="129"/>
          <ac:grpSpMkLst>
            <pc:docMk/>
            <pc:sldMk cId="1118352264" sldId="365"/>
            <ac:grpSpMk id="71" creationId="{33896B92-57E9-BDB8-DD96-046ECD0B2C51}"/>
          </ac:grpSpMkLst>
        </pc:grpChg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5"/>
        <pc:sldMkLst>
          <pc:docMk/>
          <pc:sldMk cId="2899696653" sldId="366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2"/>
        <pc:sldMkLst>
          <pc:docMk/>
          <pc:sldMk cId="1728263188" sldId="367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7"/>
        <pc:sldMkLst>
          <pc:docMk/>
          <pc:sldMk cId="61251646" sldId="368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2"/>
        <pc:sldMkLst>
          <pc:docMk/>
          <pc:sldMk cId="3550700721" sldId="369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61" v="30"/>
        <pc:sldMkLst>
          <pc:docMk/>
          <pc:sldMk cId="2975244511" sldId="373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61" v="29"/>
        <pc:sldMkLst>
          <pc:docMk/>
          <pc:sldMk cId="2739232578" sldId="374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61" v="28"/>
        <pc:sldMkLst>
          <pc:docMk/>
          <pc:sldMk cId="47351950" sldId="375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61" v="31"/>
        <pc:sldMkLst>
          <pc:docMk/>
          <pc:sldMk cId="2179999652" sldId="3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2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A</a:t>
            </a:r>
          </a:p>
          <a:p>
            <a:endParaRPr lang="es-ES" dirty="0"/>
          </a:p>
          <a:p>
            <a:r>
              <a:rPr lang="es-ES" dirty="0"/>
              <a:t>Es posible que las secciones de inicialización e iteración estén vacías.</a:t>
            </a:r>
            <a:endParaRPr lang="es-ES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 este ejemplo, las expresiones de inicialización e iteración han sido movidas fuera de la instrucción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for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Funcionalmente, es equivalente al ejemplo del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slide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21 (prueba condicional).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dirty="0" err="1"/>
              <a:t>Construído</a:t>
            </a:r>
            <a:r>
              <a:rPr lang="en-US" dirty="0"/>
              <a:t> </a:t>
            </a:r>
            <a:r>
              <a:rPr lang="en-US" dirty="0" err="1"/>
              <a:t>así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bucle</a:t>
            </a:r>
            <a:r>
              <a:rPr lang="en-US" dirty="0"/>
              <a:t> for se </a:t>
            </a:r>
            <a:r>
              <a:rPr lang="en-US" dirty="0" err="1"/>
              <a:t>asemeja</a:t>
            </a:r>
            <a:r>
              <a:rPr lang="en-US" dirty="0"/>
              <a:t> a un </a:t>
            </a:r>
            <a:r>
              <a:rPr lang="en-US" dirty="0" err="1"/>
              <a:t>bucle</a:t>
            </a:r>
            <a:r>
              <a:rPr lang="en-US" dirty="0"/>
              <a:t> while.</a:t>
            </a:r>
          </a:p>
        </p:txBody>
      </p:sp>
    </p:spTree>
    <p:extLst>
      <p:ext uri="{BB962C8B-B14F-4D97-AF65-F5344CB8AC3E}">
        <p14:creationId xmlns:p14="http://schemas.microsoft.com/office/powerpoint/2010/main" val="684885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77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48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4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745"/>
            <a:ext cx="10515600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‹#›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4373562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" pitchFamily="2" charset="0"/>
              </a:defRPr>
            </a:lvl1pPr>
            <a:lvl2pPr>
              <a:lnSpc>
                <a:spcPct val="100000"/>
              </a:lnSpc>
              <a:defRPr>
                <a:latin typeface="Helvetica" pitchFamily="2" charset="0"/>
              </a:defRPr>
            </a:lvl2pPr>
            <a:lvl3pPr>
              <a:lnSpc>
                <a:spcPct val="100000"/>
              </a:lnSpc>
              <a:defRPr>
                <a:latin typeface="Helvetica" pitchFamily="2" charset="0"/>
              </a:defRPr>
            </a:lvl3pPr>
            <a:lvl4pPr>
              <a:lnSpc>
                <a:spcPct val="100000"/>
              </a:lnSpc>
              <a:defRPr>
                <a:latin typeface="Helvetica" pitchFamily="2" charset="0"/>
              </a:defRPr>
            </a:lvl4pPr>
            <a:lvl5pPr>
              <a:lnSpc>
                <a:spcPct val="100000"/>
              </a:lnSpc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96C790-6468-2096-DC96-223AAF4804CF}"/>
              </a:ext>
            </a:extLst>
          </p:cNvPr>
          <p:cNvSpPr/>
          <p:nvPr/>
        </p:nvSpPr>
        <p:spPr>
          <a:xfrm>
            <a:off x="-9236" y="-13581"/>
            <a:ext cx="12210289" cy="6871581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94652"/>
              <a:gd name="connsiteY0" fmla="*/ 3543837 h 6871580"/>
              <a:gd name="connsiteX1" fmla="*/ 18565 w 12394652"/>
              <a:gd name="connsiteY1" fmla="*/ 6871580 h 6871580"/>
              <a:gd name="connsiteX2" fmla="*/ 9597131 w 12394652"/>
              <a:gd name="connsiteY2" fmla="*/ 6871580 h 6871580"/>
              <a:gd name="connsiteX3" fmla="*/ 12394652 w 12394652"/>
              <a:gd name="connsiteY3" fmla="*/ 2236205 h 6871580"/>
              <a:gd name="connsiteX4" fmla="*/ 12394652 w 12394652"/>
              <a:gd name="connsiteY4" fmla="*/ 0 h 6871580"/>
              <a:gd name="connsiteX5" fmla="*/ 8275325 w 12394652"/>
              <a:gd name="connsiteY5" fmla="*/ 0 h 6871580"/>
              <a:gd name="connsiteX6" fmla="*/ 0 w 12394652"/>
              <a:gd name="connsiteY6" fmla="*/ 3543837 h 6871580"/>
              <a:gd name="connsiteX0" fmla="*/ 0 w 12394652"/>
              <a:gd name="connsiteY0" fmla="*/ 3543837 h 6899290"/>
              <a:gd name="connsiteX1" fmla="*/ 18565 w 12394652"/>
              <a:gd name="connsiteY1" fmla="*/ 6871580 h 6899290"/>
              <a:gd name="connsiteX2" fmla="*/ 10412828 w 12394652"/>
              <a:gd name="connsiteY2" fmla="*/ 6899290 h 6899290"/>
              <a:gd name="connsiteX3" fmla="*/ 12394652 w 12394652"/>
              <a:gd name="connsiteY3" fmla="*/ 2236205 h 6899290"/>
              <a:gd name="connsiteX4" fmla="*/ 12394652 w 12394652"/>
              <a:gd name="connsiteY4" fmla="*/ 0 h 6899290"/>
              <a:gd name="connsiteX5" fmla="*/ 8275325 w 12394652"/>
              <a:gd name="connsiteY5" fmla="*/ 0 h 6899290"/>
              <a:gd name="connsiteX6" fmla="*/ 0 w 12394652"/>
              <a:gd name="connsiteY6" fmla="*/ 3543837 h 6899290"/>
              <a:gd name="connsiteX0" fmla="*/ 0 w 12394652"/>
              <a:gd name="connsiteY0" fmla="*/ 3543837 h 6871581"/>
              <a:gd name="connsiteX1" fmla="*/ 18565 w 12394652"/>
              <a:gd name="connsiteY1" fmla="*/ 6871580 h 6871581"/>
              <a:gd name="connsiteX2" fmla="*/ 10028419 w 12394652"/>
              <a:gd name="connsiteY2" fmla="*/ 6871581 h 6871581"/>
              <a:gd name="connsiteX3" fmla="*/ 12394652 w 12394652"/>
              <a:gd name="connsiteY3" fmla="*/ 2236205 h 6871581"/>
              <a:gd name="connsiteX4" fmla="*/ 12394652 w 12394652"/>
              <a:gd name="connsiteY4" fmla="*/ 0 h 6871581"/>
              <a:gd name="connsiteX5" fmla="*/ 8275325 w 12394652"/>
              <a:gd name="connsiteY5" fmla="*/ 0 h 6871581"/>
              <a:gd name="connsiteX6" fmla="*/ 0 w 12394652"/>
              <a:gd name="connsiteY6" fmla="*/ 3543837 h 687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4652" h="6871581">
                <a:moveTo>
                  <a:pt x="0" y="3543837"/>
                </a:moveTo>
                <a:cubicBezTo>
                  <a:pt x="3063" y="4566879"/>
                  <a:pt x="15502" y="5848538"/>
                  <a:pt x="18565" y="6871580"/>
                </a:cubicBezTo>
                <a:lnTo>
                  <a:pt x="10028419" y="6871581"/>
                </a:lnTo>
                <a:cubicBezTo>
                  <a:pt x="11310153" y="5444150"/>
                  <a:pt x="11985983" y="4197789"/>
                  <a:pt x="12394652" y="2236205"/>
                </a:cubicBezTo>
                <a:lnTo>
                  <a:pt x="12394652" y="0"/>
                </a:lnTo>
                <a:lnTo>
                  <a:pt x="8275325" y="0"/>
                </a:lnTo>
                <a:cubicBezTo>
                  <a:pt x="8666108" y="4324539"/>
                  <a:pt x="2283555" y="4597057"/>
                  <a:pt x="0" y="3543837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DE1541-A8F6-99CE-A61B-085CFF7C2FE8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420110"/>
            <a:ext cx="7361383" cy="1936426"/>
          </a:xfrm>
        </p:spPr>
        <p:txBody>
          <a:bodyPr/>
          <a:lstStyle/>
          <a:p>
            <a:pPr algn="l"/>
            <a:r>
              <a:rPr lang="es-ES" dirty="0"/>
              <a:t>Taller de Programación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B3F2A-9181-449D-AA57-948B7B8CE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68577"/>
            <a:ext cx="9144000" cy="500624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4177256" y="5291778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6732099" y="5291777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25769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>
                <a:solidFill>
                  <a:schemeClr val="bg1">
                    <a:lumMod val="75000"/>
                  </a:schemeClr>
                </a:solidFill>
              </a:rPr>
              <a:t> de: https://www.pixelstalk.net/wp-content/uploads/images6/Abstract-Wallpaper-HD-Free-download.png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545"/>
            <a:ext cx="10515600" cy="785528"/>
          </a:xfrm>
        </p:spPr>
        <p:txBody>
          <a:bodyPr/>
          <a:lstStyle/>
          <a:p>
            <a:r>
              <a:rPr lang="es-ES" dirty="0"/>
              <a:t>Utilidad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B555DED-C1EC-199E-BD3B-E945F183DA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62075"/>
            <a:ext cx="6024937" cy="3971905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s-ES" sz="2400" dirty="0"/>
              <a:t>Observa y responde:</a:t>
            </a:r>
          </a:p>
          <a:p>
            <a:r>
              <a:rPr lang="es-ES" sz="2400" dirty="0"/>
              <a:t>¿Qué se muestra en la imagen?​</a:t>
            </a:r>
          </a:p>
          <a:p>
            <a:r>
              <a:rPr lang="es-ES" sz="2400" dirty="0"/>
              <a:t>¿Algo se repite? ​</a:t>
            </a:r>
          </a:p>
          <a:p>
            <a:r>
              <a:rPr lang="es-ES" sz="2400" dirty="0"/>
              <a:t>¿Hay algún contador o acumulador?​</a:t>
            </a:r>
          </a:p>
          <a:p>
            <a:r>
              <a:rPr lang="es-ES" sz="2400" dirty="0"/>
              <a:t>¿Se conoce el número de cuotas?</a:t>
            </a:r>
          </a:p>
          <a:p>
            <a:r>
              <a:rPr lang="es-ES" sz="2400" dirty="0"/>
              <a:t>¿Cómo te puede ayudar el uso de la estructura </a:t>
            </a:r>
            <a:r>
              <a:rPr lang="es-ES" sz="2400" b="1" dirty="0" err="1"/>
              <a:t>for</a:t>
            </a:r>
            <a:r>
              <a:rPr lang="es-ES" sz="2400" dirty="0"/>
              <a:t> en la elaboración de programa Java?</a:t>
            </a:r>
          </a:p>
          <a:p>
            <a:endParaRPr lang="es-E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98B822-51C5-52A1-4285-E6E96F77F7EE}"/>
              </a:ext>
            </a:extLst>
          </p:cNvPr>
          <p:cNvSpPr txBox="1"/>
          <p:nvPr/>
        </p:nvSpPr>
        <p:spPr>
          <a:xfrm>
            <a:off x="585754" y="5333980"/>
            <a:ext cx="72308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buNone/>
            </a:pPr>
            <a:r>
              <a:rPr lang="en-US" sz="2800" dirty="0" err="1">
                <a:solidFill>
                  <a:srgbClr val="0E7D73"/>
                </a:solidFill>
                <a:latin typeface="Helvetica" pitchFamily="2" charset="0"/>
              </a:rPr>
              <a:t>Desarrollar</a:t>
            </a:r>
            <a:r>
              <a:rPr lang="en-US" sz="2800" dirty="0">
                <a:solidFill>
                  <a:srgbClr val="0E7D73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E7D73"/>
                </a:solidFill>
                <a:latin typeface="Helvetica" pitchFamily="2" charset="0"/>
              </a:rPr>
              <a:t>programas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CC7832"/>
                </a:solidFill>
                <a:latin typeface="Helvetica" pitchFamily="2" charset="0"/>
              </a:rPr>
              <a:t>utilizando</a:t>
            </a:r>
            <a:r>
              <a:rPr lang="en-US" sz="2800" dirty="0">
                <a:solidFill>
                  <a:srgbClr val="CC7832"/>
                </a:solidFill>
                <a:latin typeface="Helvetica" pitchFamily="2" charset="0"/>
              </a:rPr>
              <a:t> la </a:t>
            </a:r>
            <a:r>
              <a:rPr lang="en-US" sz="2800" dirty="0" err="1">
                <a:solidFill>
                  <a:srgbClr val="CC7832"/>
                </a:solidFill>
                <a:latin typeface="Helvetica" pitchFamily="2" charset="0"/>
              </a:rPr>
              <a:t>estructura</a:t>
            </a:r>
            <a:r>
              <a:rPr lang="en-US" sz="2800" dirty="0">
                <a:solidFill>
                  <a:srgbClr val="CC7832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CC7832"/>
                </a:solidFill>
                <a:latin typeface="Helvetica" pitchFamily="2" charset="0"/>
              </a:rPr>
              <a:t>repetitiva</a:t>
            </a:r>
            <a:r>
              <a:rPr lang="en-US" sz="2800" dirty="0">
                <a:solidFill>
                  <a:srgbClr val="CC7832"/>
                </a:solidFill>
                <a:latin typeface="Helvetica" pitchFamily="2" charset="0"/>
              </a:rPr>
              <a:t> for </a:t>
            </a:r>
            <a:r>
              <a:rPr lang="en-US" sz="2800" dirty="0" err="1">
                <a:latin typeface="Helvetica" pitchFamily="2" charset="0"/>
              </a:rPr>
              <a:t>en</a:t>
            </a:r>
            <a:r>
              <a:rPr lang="en-US" sz="2800" dirty="0">
                <a:latin typeface="Helvetica" pitchFamily="2" charset="0"/>
              </a:rPr>
              <a:t> Java.</a:t>
            </a:r>
            <a:endParaRPr lang="es-ES" sz="28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E3CA2-FB22-6FCF-62A8-8785D655A726}"/>
              </a:ext>
            </a:extLst>
          </p:cNvPr>
          <p:cNvSpPr txBox="1"/>
          <p:nvPr/>
        </p:nvSpPr>
        <p:spPr>
          <a:xfrm>
            <a:off x="248266" y="6490643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https://www.philscomputerlab.com/uploads/3/7/2/3/37231621/6532844_orig.png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F793434-F80B-2B28-674B-4B505C3B8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21" y="1314598"/>
            <a:ext cx="4668650" cy="38168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 interno (progresivo y regresivo)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Variaciones del bucle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 interno (progresivo y regresivo)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Variaciones del bucle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4B97A-6631-C486-8F0D-EA635CE80419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357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Bucle </a:t>
            </a:r>
            <a:r>
              <a:rPr lang="es-ES" dirty="0" err="1"/>
              <a:t>for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63028" y="6185984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E59E8-E3E0-0380-549E-626FA57B540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846263"/>
            <a:ext cx="6188256" cy="4373562"/>
          </a:xfrm>
        </p:spPr>
        <p:txBody>
          <a:bodyPr>
            <a:normAutofit/>
          </a:bodyPr>
          <a:lstStyle/>
          <a:p>
            <a:r>
              <a:rPr lang="es-ES" dirty="0"/>
              <a:t>En su forma general, la estructura repetitiva </a:t>
            </a:r>
            <a:r>
              <a:rPr lang="es-ES" b="1" dirty="0" err="1">
                <a:solidFill>
                  <a:schemeClr val="accent2"/>
                </a:solidFill>
              </a:rPr>
              <a:t>for</a:t>
            </a:r>
            <a:r>
              <a:rPr lang="es-ES" dirty="0"/>
              <a:t> permite ejecutar las acciones un número de veces previamente conocido.</a:t>
            </a:r>
          </a:p>
          <a:p>
            <a:r>
              <a:rPr lang="es-ES" dirty="0"/>
              <a:t>Alternativamente, el bucle se puede ejecutar un número indeterminado de veces, mientras la condición sea verdadera.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FF289D-D390-5132-8CFA-CE170B922965}"/>
              </a:ext>
            </a:extLst>
          </p:cNvPr>
          <p:cNvGrpSpPr/>
          <p:nvPr/>
        </p:nvGrpSpPr>
        <p:grpSpPr>
          <a:xfrm>
            <a:off x="838200" y="-45064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1817A4-E157-5C8B-6D93-8A4CB9C76B6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08BE3-3DD1-06F3-4B27-62FFC4688193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991D40-FF73-5A55-1E1E-390096E505E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5C104B-2912-E1B7-711F-581D0BFDE1A5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104BEA-B41E-CF7F-7486-7936601F1A55}"/>
              </a:ext>
            </a:extLst>
          </p:cNvPr>
          <p:cNvGrpSpPr/>
          <p:nvPr/>
        </p:nvGrpSpPr>
        <p:grpSpPr>
          <a:xfrm>
            <a:off x="7360884" y="333662"/>
            <a:ext cx="3726215" cy="6291066"/>
            <a:chOff x="7360884" y="333662"/>
            <a:chExt cx="3726215" cy="6291066"/>
          </a:xfrm>
        </p:grpSpPr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45B477E5-3508-FC51-6344-89E794CFBD1C}"/>
                </a:ext>
              </a:extLst>
            </p:cNvPr>
            <p:cNvSpPr/>
            <p:nvPr/>
          </p:nvSpPr>
          <p:spPr>
            <a:xfrm>
              <a:off x="9216553" y="333662"/>
              <a:ext cx="236589" cy="454448"/>
            </a:xfrm>
            <a:prstGeom prst="downArrow">
              <a:avLst>
                <a:gd name="adj1" fmla="val 28012"/>
                <a:gd name="adj2" fmla="val 6499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87F99FF4-E44E-C6F7-C05E-8B190F9DEBAC}"/>
                </a:ext>
              </a:extLst>
            </p:cNvPr>
            <p:cNvSpPr/>
            <p:nvPr/>
          </p:nvSpPr>
          <p:spPr>
            <a:xfrm>
              <a:off x="9216553" y="1309724"/>
              <a:ext cx="236589" cy="454448"/>
            </a:xfrm>
            <a:prstGeom prst="downArrow">
              <a:avLst>
                <a:gd name="adj1" fmla="val 28012"/>
                <a:gd name="adj2" fmla="val 6499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A551B9E5-3882-790B-8E30-03CA112DD2AB}"/>
                </a:ext>
              </a:extLst>
            </p:cNvPr>
            <p:cNvSpPr/>
            <p:nvPr/>
          </p:nvSpPr>
          <p:spPr>
            <a:xfrm>
              <a:off x="9216553" y="3522484"/>
              <a:ext cx="236589" cy="360855"/>
            </a:xfrm>
            <a:prstGeom prst="downArrow">
              <a:avLst>
                <a:gd name="adj1" fmla="val 28012"/>
                <a:gd name="adj2" fmla="val 6499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2303723B-3051-EB02-4F78-22F3269DB031}"/>
                </a:ext>
              </a:extLst>
            </p:cNvPr>
            <p:cNvSpPr/>
            <p:nvPr/>
          </p:nvSpPr>
          <p:spPr>
            <a:xfrm>
              <a:off x="9216553" y="4406612"/>
              <a:ext cx="236589" cy="454448"/>
            </a:xfrm>
            <a:prstGeom prst="downArrow">
              <a:avLst>
                <a:gd name="adj1" fmla="val 28012"/>
                <a:gd name="adj2" fmla="val 6499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Arrow: U-Turn 28">
              <a:extLst>
                <a:ext uri="{FF2B5EF4-FFF2-40B4-BE49-F238E27FC236}">
                  <a16:creationId xmlns:a16="http://schemas.microsoft.com/office/drawing/2014/main" id="{4BBB67A6-D19C-9203-8B33-9FD4D1DAAB96}"/>
                </a:ext>
              </a:extLst>
            </p:cNvPr>
            <p:cNvSpPr/>
            <p:nvPr/>
          </p:nvSpPr>
          <p:spPr>
            <a:xfrm rot="16200000">
              <a:off x="6528567" y="3357970"/>
              <a:ext cx="2703572" cy="1038937"/>
            </a:xfrm>
            <a:prstGeom prst="uturnArrow">
              <a:avLst>
                <a:gd name="adj1" fmla="val 7714"/>
                <a:gd name="adj2" fmla="val 13554"/>
                <a:gd name="adj3" fmla="val 15809"/>
                <a:gd name="adj4" fmla="val 25454"/>
                <a:gd name="adj5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Arrow: Bent 30">
              <a:extLst>
                <a:ext uri="{FF2B5EF4-FFF2-40B4-BE49-F238E27FC236}">
                  <a16:creationId xmlns:a16="http://schemas.microsoft.com/office/drawing/2014/main" id="{1BE9FA3F-C011-69DF-DCE1-EEDE5E875C76}"/>
                </a:ext>
              </a:extLst>
            </p:cNvPr>
            <p:cNvSpPr/>
            <p:nvPr/>
          </p:nvSpPr>
          <p:spPr>
            <a:xfrm rot="16200000" flipH="1">
              <a:off x="9390689" y="5680790"/>
              <a:ext cx="759005" cy="1128872"/>
            </a:xfrm>
            <a:prstGeom prst="bentArrow">
              <a:avLst>
                <a:gd name="adj1" fmla="val 10359"/>
                <a:gd name="adj2" fmla="val 17470"/>
                <a:gd name="adj3" fmla="val 25000"/>
                <a:gd name="adj4" fmla="val 437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Arrow: U-Turn 29">
              <a:extLst>
                <a:ext uri="{FF2B5EF4-FFF2-40B4-BE49-F238E27FC236}">
                  <a16:creationId xmlns:a16="http://schemas.microsoft.com/office/drawing/2014/main" id="{3780C802-ACAE-524C-63A5-3C6BB837ABE2}"/>
                </a:ext>
              </a:extLst>
            </p:cNvPr>
            <p:cNvSpPr/>
            <p:nvPr/>
          </p:nvSpPr>
          <p:spPr>
            <a:xfrm rot="5400000">
              <a:off x="8951987" y="3894213"/>
              <a:ext cx="3379846" cy="890379"/>
            </a:xfrm>
            <a:prstGeom prst="uturnArrow">
              <a:avLst>
                <a:gd name="adj1" fmla="val 8784"/>
                <a:gd name="adj2" fmla="val 13554"/>
                <a:gd name="adj3" fmla="val 20226"/>
                <a:gd name="adj4" fmla="val 25454"/>
                <a:gd name="adj5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41BAFC1-E561-FFB0-831A-FC2C98C21564}"/>
                </a:ext>
              </a:extLst>
            </p:cNvPr>
            <p:cNvSpPr/>
            <p:nvPr/>
          </p:nvSpPr>
          <p:spPr>
            <a:xfrm>
              <a:off x="8021012" y="777715"/>
              <a:ext cx="2627671" cy="629265"/>
            </a:xfrm>
            <a:prstGeom prst="roundRect">
              <a:avLst/>
            </a:prstGeom>
            <a:solidFill>
              <a:srgbClr val="758F3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Expresión de inicialización</a:t>
              </a:r>
              <a:endParaRPr lang="en-US" dirty="0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909C7BFC-14C6-FCC2-BF14-ECCA2F29F7AF}"/>
                </a:ext>
              </a:extLst>
            </p:cNvPr>
            <p:cNvSpPr/>
            <p:nvPr/>
          </p:nvSpPr>
          <p:spPr>
            <a:xfrm>
              <a:off x="8410615" y="1748547"/>
              <a:ext cx="1848465" cy="1848465"/>
            </a:xfrm>
            <a:prstGeom prst="diamond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dirty="0"/>
                <a:t>condición</a:t>
              </a:r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41FB358-3D8E-199D-FA63-380AF2948755}"/>
                </a:ext>
              </a:extLst>
            </p:cNvPr>
            <p:cNvSpPr/>
            <p:nvPr/>
          </p:nvSpPr>
          <p:spPr>
            <a:xfrm>
              <a:off x="8021012" y="3889117"/>
              <a:ext cx="2627671" cy="629265"/>
            </a:xfrm>
            <a:prstGeom prst="roundRect">
              <a:avLst/>
            </a:prstGeom>
            <a:solidFill>
              <a:srgbClr val="CC78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Cuerpo del bucle</a:t>
              </a:r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E5D6B95-821C-796E-E74B-2EDD6613A14E}"/>
                </a:ext>
              </a:extLst>
            </p:cNvPr>
            <p:cNvSpPr/>
            <p:nvPr/>
          </p:nvSpPr>
          <p:spPr>
            <a:xfrm>
              <a:off x="8021012" y="4847610"/>
              <a:ext cx="2627671" cy="629265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Expresión de iteración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24A538-D49B-A473-ED85-611DFA7C0920}"/>
                </a:ext>
              </a:extLst>
            </p:cNvPr>
            <p:cNvSpPr txBox="1"/>
            <p:nvPr/>
          </p:nvSpPr>
          <p:spPr>
            <a:xfrm>
              <a:off x="10310395" y="2322921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</a:rPr>
                <a:t>false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AD11CF-C970-34AB-733D-1C01146D40E5}"/>
                </a:ext>
              </a:extLst>
            </p:cNvPr>
            <p:cNvSpPr txBox="1"/>
            <p:nvPr/>
          </p:nvSpPr>
          <p:spPr>
            <a:xfrm>
              <a:off x="9523969" y="3479934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B050"/>
                  </a:solidFill>
                </a:rPr>
                <a:t>true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86D8DB-62F4-6F06-8E54-8AD85CBBF0A4}"/>
                </a:ext>
              </a:extLst>
            </p:cNvPr>
            <p:cNvSpPr txBox="1"/>
            <p:nvPr/>
          </p:nvSpPr>
          <p:spPr>
            <a:xfrm>
              <a:off x="8068394" y="5992308"/>
              <a:ext cx="1099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fin de bucle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4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Bucle </a:t>
            </a:r>
            <a:r>
              <a:rPr lang="es-ES" dirty="0" err="1"/>
              <a:t>for</a:t>
            </a:r>
            <a:r>
              <a:rPr lang="es-ES" dirty="0"/>
              <a:t> en Java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E59E8-E3E0-0380-549E-626FA57B540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572250" cy="4373562"/>
          </a:xfrm>
        </p:spPr>
        <p:txBody>
          <a:bodyPr>
            <a:normAutofit/>
          </a:bodyPr>
          <a:lstStyle/>
          <a:p>
            <a:r>
              <a:rPr lang="es-ES" dirty="0"/>
              <a:t>Hay dos tipos de bucle </a:t>
            </a:r>
            <a:r>
              <a:rPr lang="es-ES" b="1" dirty="0" err="1">
                <a:solidFill>
                  <a:schemeClr val="accent2"/>
                </a:solidFill>
              </a:rPr>
              <a:t>for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La forma tradicional, existente desde la versión original de Java.</a:t>
            </a:r>
          </a:p>
          <a:p>
            <a:pPr lvl="1"/>
            <a:r>
              <a:rPr lang="es-ES" dirty="0"/>
              <a:t>El nuevo </a:t>
            </a:r>
            <a:r>
              <a:rPr lang="es-ES" b="1" dirty="0" err="1">
                <a:solidFill>
                  <a:schemeClr val="accent2"/>
                </a:solidFill>
              </a:rPr>
              <a:t>for-each</a:t>
            </a:r>
            <a:r>
              <a:rPr lang="es-ES" dirty="0"/>
              <a:t>, existente desde JDK 5.</a:t>
            </a:r>
          </a:p>
          <a:p>
            <a:r>
              <a:rPr lang="es-ES" dirty="0"/>
              <a:t>Recuerda: en estructuras repetitivas, cada repetición o “vuelta” se denomina también </a:t>
            </a:r>
            <a:r>
              <a:rPr lang="es-ES" b="1" dirty="0"/>
              <a:t>iteración</a:t>
            </a:r>
            <a:r>
              <a:rPr lang="es-ES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FF289D-D390-5132-8CFA-CE170B922965}"/>
              </a:ext>
            </a:extLst>
          </p:cNvPr>
          <p:cNvGrpSpPr/>
          <p:nvPr/>
        </p:nvGrpSpPr>
        <p:grpSpPr>
          <a:xfrm>
            <a:off x="838200" y="-45064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1817A4-E157-5C8B-6D93-8A4CB9C76B6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08BE3-3DD1-06F3-4B27-62FFC4688193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991D40-FF73-5A55-1E1E-390096E505E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5C104B-2912-E1B7-711F-581D0BFDE1A5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63853B5-2675-38F2-599A-0D0C6161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3" r="36111"/>
          <a:stretch/>
        </p:blipFill>
        <p:spPr>
          <a:xfrm>
            <a:off x="8029574" y="0"/>
            <a:ext cx="4191001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69BFD-ED3B-1210-9978-83BB5969FE45}"/>
              </a:ext>
            </a:extLst>
          </p:cNvPr>
          <p:cNvSpPr txBox="1"/>
          <p:nvPr/>
        </p:nvSpPr>
        <p:spPr>
          <a:xfrm>
            <a:off x="226219" y="6430815"/>
            <a:ext cx="61102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https://media.zicxa.com/2604907</a:t>
            </a:r>
          </a:p>
        </p:txBody>
      </p:sp>
    </p:spTree>
    <p:extLst>
      <p:ext uri="{BB962C8B-B14F-4D97-AF65-F5344CB8AC3E}">
        <p14:creationId xmlns:p14="http://schemas.microsoft.com/office/powerpoint/2010/main" val="85555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8CE55B9-970D-CA77-B0A8-ED7FAB03D0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" y="-8844"/>
            <a:ext cx="12192001" cy="68793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17" y="411165"/>
            <a:ext cx="10515600" cy="156966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for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s-ES" b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 Java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  <a:b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Sintaxis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15</a:t>
            </a:fld>
            <a:endParaRPr lang="es-PE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FDCEA-7266-E8C0-9ADE-6465A3A6BBF7}"/>
              </a:ext>
            </a:extLst>
          </p:cNvPr>
          <p:cNvSpPr txBox="1"/>
          <p:nvPr/>
        </p:nvSpPr>
        <p:spPr>
          <a:xfrm>
            <a:off x="262667" y="2717675"/>
            <a:ext cx="900118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600" b="1" dirty="0" err="1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es-ES" sz="26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600" b="1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s-ES" sz="2600" b="1" dirty="0">
                <a:solidFill>
                  <a:srgbClr val="1B5E8B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inicialización</a:t>
            </a:r>
            <a:r>
              <a:rPr lang="es-ES" sz="26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lang="es-ES" sz="2600" b="1" dirty="0">
                <a:solidFill>
                  <a:schemeClr val="accent6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condición</a:t>
            </a:r>
            <a:r>
              <a:rPr lang="es-ES" sz="26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lang="es-ES" sz="2600" b="1" dirty="0">
                <a:solidFill>
                  <a:schemeClr val="accent2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iteración</a:t>
            </a:r>
            <a:r>
              <a:rPr lang="es-ES" sz="2600" b="1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</a:p>
          <a:p>
            <a:r>
              <a:rPr lang="es-ES" sz="26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s-ES" sz="2600" b="1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instrucciones;</a:t>
            </a:r>
          </a:p>
          <a:p>
            <a:r>
              <a:rPr lang="es-ES" sz="2600" b="1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600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AE820-65A3-85AE-ACAC-91A8ADF2FDF3}"/>
              </a:ext>
            </a:extLst>
          </p:cNvPr>
          <p:cNvSpPr txBox="1"/>
          <p:nvPr/>
        </p:nvSpPr>
        <p:spPr>
          <a:xfrm>
            <a:off x="4168453" y="474810"/>
            <a:ext cx="4163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+mj-lt"/>
              </a:rPr>
              <a:t>Sección de inicialización: sentencia de asignación que establece el valor inicial de la variable de control (contador del bucle)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CEF5E-FE7B-3637-B022-B5FF3D7F93B2}"/>
              </a:ext>
            </a:extLst>
          </p:cNvPr>
          <p:cNvSpPr txBox="1"/>
          <p:nvPr/>
        </p:nvSpPr>
        <p:spPr>
          <a:xfrm>
            <a:off x="8408856" y="998693"/>
            <a:ext cx="3657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+mj-lt"/>
              </a:rPr>
              <a:t>Sección de prueba condicional: expresión booleana que determina si el bucle debe o no repetirse.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EC053-F87C-4117-3316-BD75EC8F2A17}"/>
              </a:ext>
            </a:extLst>
          </p:cNvPr>
          <p:cNvSpPr txBox="1"/>
          <p:nvPr/>
        </p:nvSpPr>
        <p:spPr>
          <a:xfrm>
            <a:off x="8219954" y="5142723"/>
            <a:ext cx="3166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+mj-lt"/>
              </a:rPr>
              <a:t>Sección de iteración: define la cantidad por la cual la variable de control del bucle cambiará, cada vez que el bucle se repite.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07E2D-1E3D-0483-F012-E45AC6545F71}"/>
              </a:ext>
            </a:extLst>
          </p:cNvPr>
          <p:cNvSpPr txBox="1"/>
          <p:nvPr/>
        </p:nvSpPr>
        <p:spPr>
          <a:xfrm>
            <a:off x="2929287" y="4994825"/>
            <a:ext cx="316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+mj-lt"/>
              </a:rPr>
              <a:t>Instrucción(es) a ejecutarse por cada iteración del bucle.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725F4D5-A748-4CF0-8457-8D03EF823519}"/>
              </a:ext>
            </a:extLst>
          </p:cNvPr>
          <p:cNvSpPr/>
          <p:nvPr/>
        </p:nvSpPr>
        <p:spPr>
          <a:xfrm flipH="1">
            <a:off x="3235878" y="1100009"/>
            <a:ext cx="798897" cy="1569660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261" h="741145">
                <a:moveTo>
                  <a:pt x="0" y="0"/>
                </a:moveTo>
                <a:cubicBezTo>
                  <a:pt x="259882" y="112294"/>
                  <a:pt x="375385" y="378594"/>
                  <a:pt x="404261" y="741145"/>
                </a:cubicBezTo>
              </a:path>
            </a:pathLst>
          </a:custGeom>
          <a:noFill/>
          <a:ln>
            <a:solidFill>
              <a:schemeClr val="bg2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E4BB82-536F-B860-0B01-93A1DF960374}"/>
              </a:ext>
            </a:extLst>
          </p:cNvPr>
          <p:cNvSpPr/>
          <p:nvPr/>
        </p:nvSpPr>
        <p:spPr>
          <a:xfrm flipH="1">
            <a:off x="5996027" y="1413130"/>
            <a:ext cx="2223927" cy="1325563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261" h="741145">
                <a:moveTo>
                  <a:pt x="0" y="0"/>
                </a:moveTo>
                <a:cubicBezTo>
                  <a:pt x="259882" y="112294"/>
                  <a:pt x="375385" y="378594"/>
                  <a:pt x="404261" y="741145"/>
                </a:cubicBezTo>
              </a:path>
            </a:pathLst>
          </a:custGeom>
          <a:noFill/>
          <a:ln>
            <a:solidFill>
              <a:schemeClr val="bg2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2FC375-7941-861A-1DE6-1C93E1F2AFAF}"/>
              </a:ext>
            </a:extLst>
          </p:cNvPr>
          <p:cNvSpPr/>
          <p:nvPr/>
        </p:nvSpPr>
        <p:spPr>
          <a:xfrm flipH="1" flipV="1">
            <a:off x="7256871" y="3230534"/>
            <a:ext cx="929395" cy="2296018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261" h="741145">
                <a:moveTo>
                  <a:pt x="0" y="0"/>
                </a:moveTo>
                <a:cubicBezTo>
                  <a:pt x="259882" y="112294"/>
                  <a:pt x="375385" y="378594"/>
                  <a:pt x="404261" y="741145"/>
                </a:cubicBezTo>
              </a:path>
            </a:pathLst>
          </a:custGeom>
          <a:noFill/>
          <a:ln>
            <a:solidFill>
              <a:schemeClr val="bg2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10C34D4-1A8C-0D3A-FE01-8A6BB04C8726}"/>
              </a:ext>
            </a:extLst>
          </p:cNvPr>
          <p:cNvSpPr/>
          <p:nvPr/>
        </p:nvSpPr>
        <p:spPr>
          <a:xfrm rot="19039186" flipV="1">
            <a:off x="3568010" y="3660427"/>
            <a:ext cx="359936" cy="1236454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261" h="741145">
                <a:moveTo>
                  <a:pt x="0" y="0"/>
                </a:moveTo>
                <a:cubicBezTo>
                  <a:pt x="259882" y="112294"/>
                  <a:pt x="375385" y="378594"/>
                  <a:pt x="404261" y="741145"/>
                </a:cubicBezTo>
              </a:path>
            </a:pathLst>
          </a:custGeom>
          <a:noFill/>
          <a:ln>
            <a:solidFill>
              <a:schemeClr val="bg2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F63006-186B-972A-8A93-68C78D1CDFEB}"/>
              </a:ext>
            </a:extLst>
          </p:cNvPr>
          <p:cNvSpPr txBox="1"/>
          <p:nvPr/>
        </p:nvSpPr>
        <p:spPr>
          <a:xfrm>
            <a:off x="152400" y="636803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de: https://media.istockphoto.com/photos/orange-torn-paper-background-picture-id174930587?k=20&amp;m=174930587&amp;s=612x612&amp;w=0&amp;h=6BaIbYeJFgC1RkyfZn2fzh1VUiH-JuzXX5brI1J8HcA=</a:t>
            </a:r>
          </a:p>
        </p:txBody>
      </p:sp>
    </p:spTree>
    <p:extLst>
      <p:ext uri="{BB962C8B-B14F-4D97-AF65-F5344CB8AC3E}">
        <p14:creationId xmlns:p14="http://schemas.microsoft.com/office/powerpoint/2010/main" val="262764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Bucle </a:t>
            </a:r>
            <a:r>
              <a:rPr lang="es-ES" dirty="0" err="1"/>
              <a:t>for</a:t>
            </a:r>
            <a:r>
              <a:rPr lang="es-ES" dirty="0"/>
              <a:t> en Java. Ejemplo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E59E8-E3E0-0380-549E-626FA57B54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Escribir un programa en Java que muestre los 10 primeros números enteros positivos.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FF289D-D390-5132-8CFA-CE170B922965}"/>
              </a:ext>
            </a:extLst>
          </p:cNvPr>
          <p:cNvGrpSpPr/>
          <p:nvPr/>
        </p:nvGrpSpPr>
        <p:grpSpPr>
          <a:xfrm>
            <a:off x="838200" y="-45064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1817A4-E157-5C8B-6D93-8A4CB9C76B6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08BE3-3DD1-06F3-4B27-62FFC4688193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991D40-FF73-5A55-1E1E-390096E505E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5C104B-2912-E1B7-711F-581D0BFDE1A5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4D0D3C18-1910-67B8-D13A-6F147C3B4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126" y="3671024"/>
            <a:ext cx="6909725" cy="2043773"/>
          </a:xfrm>
          <a:prstGeom prst="roundRect">
            <a:avLst>
              <a:gd name="adj" fmla="val 6729"/>
            </a:avLst>
          </a:prstGeom>
          <a:solidFill>
            <a:srgbClr val="1E1F2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=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i &lt;=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i++) {</a:t>
            </a:r>
            <a:b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en-US" altLang="en-US" sz="2800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(i);</a:t>
            </a:r>
            <a:b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C568BF-75E9-3332-E054-64BC8FEBAA7B}"/>
              </a:ext>
            </a:extLst>
          </p:cNvPr>
          <p:cNvSpPr txBox="1"/>
          <p:nvPr/>
        </p:nvSpPr>
        <p:spPr>
          <a:xfrm>
            <a:off x="1012464" y="3241100"/>
            <a:ext cx="22810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 menudo, la variable que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controla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bucle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es solo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necesaria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para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bucle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y no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tiene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otra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utilidad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este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caso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es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posible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declarar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la variable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dentro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de la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sección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inicialización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de la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estructura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8A570-F4FE-9453-0481-FB366AF6F832}"/>
              </a:ext>
            </a:extLst>
          </p:cNvPr>
          <p:cNvSpPr/>
          <p:nvPr/>
        </p:nvSpPr>
        <p:spPr>
          <a:xfrm rot="19039186" flipV="1">
            <a:off x="3725066" y="2682832"/>
            <a:ext cx="1962366" cy="2096719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2134551"/>
              <a:gd name="connsiteY0" fmla="*/ 1306801 h 1312046"/>
              <a:gd name="connsiteX1" fmla="*/ 2134551 w 2134551"/>
              <a:gd name="connsiteY1" fmla="*/ 50003 h 1312046"/>
              <a:gd name="connsiteX0" fmla="*/ 0 w 2199010"/>
              <a:gd name="connsiteY0" fmla="*/ 1256798 h 1264604"/>
              <a:gd name="connsiteX1" fmla="*/ 2134551 w 2199010"/>
              <a:gd name="connsiteY1" fmla="*/ 0 h 1264604"/>
              <a:gd name="connsiteX0" fmla="*/ 0 w 2246902"/>
              <a:gd name="connsiteY0" fmla="*/ 1256798 h 1256798"/>
              <a:gd name="connsiteX1" fmla="*/ 2134551 w 2246902"/>
              <a:gd name="connsiteY1" fmla="*/ 0 h 1256798"/>
              <a:gd name="connsiteX0" fmla="*/ 0 w 2204026"/>
              <a:gd name="connsiteY0" fmla="*/ 1256798 h 1256798"/>
              <a:gd name="connsiteX1" fmla="*/ 2134551 w 2204026"/>
              <a:gd name="connsiteY1" fmla="*/ 0 h 12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4026" h="1256798">
                <a:moveTo>
                  <a:pt x="0" y="1256798"/>
                </a:moveTo>
                <a:cubicBezTo>
                  <a:pt x="1488906" y="724164"/>
                  <a:pt x="2481914" y="446377"/>
                  <a:pt x="2134551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9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Variaciones del bucle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F24B97A-6631-C486-8F0D-EA635CE80419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 interno (progresivo y regresivo)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466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9114A6D-A3E5-25F1-87F4-D2D82B90BAF3}"/>
              </a:ext>
            </a:extLst>
          </p:cNvPr>
          <p:cNvGrpSpPr/>
          <p:nvPr/>
        </p:nvGrpSpPr>
        <p:grpSpPr>
          <a:xfrm>
            <a:off x="838200" y="-45065"/>
            <a:ext cx="4629752" cy="1015663"/>
            <a:chOff x="924025" y="1526961"/>
            <a:chExt cx="4629752" cy="10156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516DFA-44B4-29D8-BACF-306C224650A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FF0532-1492-BE09-AF24-169800691E20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 interno (progresivo y regresivo)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0864B1-A3E8-3FA6-21FE-5FE5FA6F9FC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51B518-F263-3C07-A75C-3FECC566943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Contador interno progresivo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84D3C0A4-F389-0E8A-3396-571DB4A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1835" y="2822986"/>
            <a:ext cx="7560365" cy="2043773"/>
          </a:xfrm>
          <a:prstGeom prst="roundRect">
            <a:avLst>
              <a:gd name="adj" fmla="val 6731"/>
            </a:avLst>
          </a:prstGeom>
          <a:solidFill>
            <a:srgbClr val="1E1F22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highlight>
                  <a:srgbClr val="0080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highlight>
                  <a:srgbClr val="0080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0080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0080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0080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EF477C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EF477C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EF477C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limite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CC7832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CC7832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instrucciones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73D7E9-E006-39EA-8BAC-D12843FDB92D}"/>
              </a:ext>
            </a:extLst>
          </p:cNvPr>
          <p:cNvSpPr txBox="1"/>
          <p:nvPr/>
        </p:nvSpPr>
        <p:spPr>
          <a:xfrm>
            <a:off x="2802193" y="20225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Valor de inicio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20D7-4D72-57FE-E00C-D50E31F68671}"/>
              </a:ext>
            </a:extLst>
          </p:cNvPr>
          <p:cNvSpPr txBox="1"/>
          <p:nvPr/>
        </p:nvSpPr>
        <p:spPr>
          <a:xfrm>
            <a:off x="9687190" y="187013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Incremento</a:t>
            </a:r>
            <a:br>
              <a:rPr lang="es-ES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(++ o +=n)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2D9DEA-59F2-8551-A5B1-6897FBF6385B}"/>
              </a:ext>
            </a:extLst>
          </p:cNvPr>
          <p:cNvSpPr txBox="1"/>
          <p:nvPr/>
        </p:nvSpPr>
        <p:spPr>
          <a:xfrm>
            <a:off x="6575831" y="543754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Condición para el valor final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2C4C01-A296-ED70-D9F6-357EA1F8F8F6}"/>
              </a:ext>
            </a:extLst>
          </p:cNvPr>
          <p:cNvSpPr txBox="1"/>
          <p:nvPr/>
        </p:nvSpPr>
        <p:spPr>
          <a:xfrm>
            <a:off x="460330" y="5527633"/>
            <a:ext cx="5385491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El contador interno progresivo, incrementa su valor automáticamente con cada iteración hasta que la condición sea falsa</a:t>
            </a:r>
            <a:r>
              <a:rPr lang="es-E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​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91512D4-11C0-E69D-6331-2A52A61AD015}"/>
              </a:ext>
            </a:extLst>
          </p:cNvPr>
          <p:cNvSpPr/>
          <p:nvPr/>
        </p:nvSpPr>
        <p:spPr>
          <a:xfrm flipH="1">
            <a:off x="4435974" y="2245867"/>
            <a:ext cx="725102" cy="714892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367848 w 428901"/>
              <a:gd name="connsiteY0" fmla="*/ 0 h 337249"/>
              <a:gd name="connsiteX1" fmla="*/ 929 w 428901"/>
              <a:gd name="connsiteY1" fmla="*/ 337249 h 337249"/>
              <a:gd name="connsiteX0" fmla="*/ 366919 w 431972"/>
              <a:gd name="connsiteY0" fmla="*/ 0 h 337249"/>
              <a:gd name="connsiteX1" fmla="*/ 0 w 431972"/>
              <a:gd name="connsiteY1" fmla="*/ 337249 h 337249"/>
              <a:gd name="connsiteX0" fmla="*/ 366919 w 366919"/>
              <a:gd name="connsiteY0" fmla="*/ 301 h 337550"/>
              <a:gd name="connsiteX1" fmla="*/ 0 w 366919"/>
              <a:gd name="connsiteY1" fmla="*/ 337550 h 33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919" h="337550">
                <a:moveTo>
                  <a:pt x="366919" y="301"/>
                </a:moveTo>
                <a:cubicBezTo>
                  <a:pt x="134240" y="-8109"/>
                  <a:pt x="25853" y="160699"/>
                  <a:pt x="0" y="33755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B41F052-C599-68DC-355B-CCEF4FB6768F}"/>
              </a:ext>
            </a:extLst>
          </p:cNvPr>
          <p:cNvSpPr/>
          <p:nvPr/>
        </p:nvSpPr>
        <p:spPr>
          <a:xfrm>
            <a:off x="8989954" y="2275936"/>
            <a:ext cx="697236" cy="714892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367848 w 428901"/>
              <a:gd name="connsiteY0" fmla="*/ 0 h 337249"/>
              <a:gd name="connsiteX1" fmla="*/ 929 w 428901"/>
              <a:gd name="connsiteY1" fmla="*/ 337249 h 337249"/>
              <a:gd name="connsiteX0" fmla="*/ 366919 w 431972"/>
              <a:gd name="connsiteY0" fmla="*/ 0 h 337249"/>
              <a:gd name="connsiteX1" fmla="*/ 0 w 431972"/>
              <a:gd name="connsiteY1" fmla="*/ 337249 h 337249"/>
              <a:gd name="connsiteX0" fmla="*/ 366919 w 366919"/>
              <a:gd name="connsiteY0" fmla="*/ 301 h 337550"/>
              <a:gd name="connsiteX1" fmla="*/ 0 w 366919"/>
              <a:gd name="connsiteY1" fmla="*/ 337550 h 33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919" h="337550">
                <a:moveTo>
                  <a:pt x="366919" y="301"/>
                </a:moveTo>
                <a:cubicBezTo>
                  <a:pt x="134240" y="-8109"/>
                  <a:pt x="25853" y="160699"/>
                  <a:pt x="0" y="33755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B99082-5EEE-C062-3318-B62503C8DA4B}"/>
              </a:ext>
            </a:extLst>
          </p:cNvPr>
          <p:cNvSpPr/>
          <p:nvPr/>
        </p:nvSpPr>
        <p:spPr>
          <a:xfrm flipH="1">
            <a:off x="7556739" y="3708404"/>
            <a:ext cx="522542" cy="1635654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367848 w 428901"/>
              <a:gd name="connsiteY0" fmla="*/ 0 h 337249"/>
              <a:gd name="connsiteX1" fmla="*/ 929 w 428901"/>
              <a:gd name="connsiteY1" fmla="*/ 337249 h 337249"/>
              <a:gd name="connsiteX0" fmla="*/ 366919 w 431972"/>
              <a:gd name="connsiteY0" fmla="*/ 0 h 337249"/>
              <a:gd name="connsiteX1" fmla="*/ 0 w 431972"/>
              <a:gd name="connsiteY1" fmla="*/ 337249 h 337249"/>
              <a:gd name="connsiteX0" fmla="*/ 366919 w 366919"/>
              <a:gd name="connsiteY0" fmla="*/ 301 h 337550"/>
              <a:gd name="connsiteX1" fmla="*/ 0 w 366919"/>
              <a:gd name="connsiteY1" fmla="*/ 337550 h 337550"/>
              <a:gd name="connsiteX0" fmla="*/ 75867 w 197805"/>
              <a:gd name="connsiteY0" fmla="*/ 708240 h 708240"/>
              <a:gd name="connsiteX1" fmla="*/ 196533 w 197805"/>
              <a:gd name="connsiteY1" fmla="*/ 24141 h 708240"/>
              <a:gd name="connsiteX0" fmla="*/ 140977 w 261643"/>
              <a:gd name="connsiteY0" fmla="*/ 684099 h 684099"/>
              <a:gd name="connsiteX1" fmla="*/ 261643 w 261643"/>
              <a:gd name="connsiteY1" fmla="*/ 0 h 684099"/>
              <a:gd name="connsiteX0" fmla="*/ 27109 w 147775"/>
              <a:gd name="connsiteY0" fmla="*/ 684099 h 684099"/>
              <a:gd name="connsiteX1" fmla="*/ 147775 w 147775"/>
              <a:gd name="connsiteY1" fmla="*/ 0 h 684099"/>
              <a:gd name="connsiteX0" fmla="*/ 640 w 166084"/>
              <a:gd name="connsiteY0" fmla="*/ 735166 h 735166"/>
              <a:gd name="connsiteX1" fmla="*/ 166084 w 166084"/>
              <a:gd name="connsiteY1" fmla="*/ 0 h 735166"/>
              <a:gd name="connsiteX0" fmla="*/ 0 w 178909"/>
              <a:gd name="connsiteY0" fmla="*/ 735166 h 735166"/>
              <a:gd name="connsiteX1" fmla="*/ 165444 w 178909"/>
              <a:gd name="connsiteY1" fmla="*/ 0 h 735166"/>
              <a:gd name="connsiteX0" fmla="*/ 0 w 264419"/>
              <a:gd name="connsiteY0" fmla="*/ 772306 h 772306"/>
              <a:gd name="connsiteX1" fmla="*/ 255001 w 264419"/>
              <a:gd name="connsiteY1" fmla="*/ 0 h 77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419" h="772306">
                <a:moveTo>
                  <a:pt x="0" y="772306"/>
                </a:moveTo>
                <a:cubicBezTo>
                  <a:pt x="65842" y="554984"/>
                  <a:pt x="315682" y="380248"/>
                  <a:pt x="255001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9114A6D-A3E5-25F1-87F4-D2D82B90BAF3}"/>
              </a:ext>
            </a:extLst>
          </p:cNvPr>
          <p:cNvGrpSpPr/>
          <p:nvPr/>
        </p:nvGrpSpPr>
        <p:grpSpPr>
          <a:xfrm>
            <a:off x="838200" y="-45065"/>
            <a:ext cx="4629752" cy="1015663"/>
            <a:chOff x="924025" y="1526961"/>
            <a:chExt cx="4629752" cy="10156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516DFA-44B4-29D8-BACF-306C224650A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FF0532-1492-BE09-AF24-169800691E20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 interno (progresivo y regresivo)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0864B1-A3E8-3FA6-21FE-5FE5FA6F9FC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51B518-F263-3C07-A75C-3FECC566943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Contador interno progresivo. Ejemplo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F5198-441C-74A0-CAA8-31D8B6CC40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Mostrar los 5 primeros números pares.</a:t>
            </a: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r>
              <a:rPr lang="es-ES" sz="2000" i="1" dirty="0">
                <a:solidFill>
                  <a:srgbClr val="00B0F0"/>
                </a:solidFill>
              </a:rPr>
              <a:t>* Analiza y discute ambas soluciones.</a:t>
            </a:r>
            <a:endParaRPr lang="en-US" sz="2000" i="1" dirty="0">
              <a:solidFill>
                <a:srgbClr val="00B0F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186E2F2-F77B-1031-8CC0-9E0CDF334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612" y="3107292"/>
            <a:ext cx="4214435" cy="1976240"/>
          </a:xfrm>
          <a:prstGeom prst="roundRect">
            <a:avLst>
              <a:gd name="adj" fmla="val 7483"/>
            </a:avLst>
          </a:prstGeom>
          <a:solidFill>
            <a:srgbClr val="1E1F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++)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%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FBA912-0D21-5C60-BE39-2C0462FD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688" y="3107292"/>
            <a:ext cx="4423700" cy="1231515"/>
          </a:xfrm>
          <a:prstGeom prst="roundRect">
            <a:avLst>
              <a:gd name="adj" fmla="val 9820"/>
            </a:avLst>
          </a:prstGeom>
          <a:solidFill>
            <a:srgbClr val="1E1F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9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A55FE4-70B9-E3D1-2BA4-C6609B7C8630}"/>
              </a:ext>
            </a:extLst>
          </p:cNvPr>
          <p:cNvGrpSpPr/>
          <p:nvPr/>
        </p:nvGrpSpPr>
        <p:grpSpPr>
          <a:xfrm>
            <a:off x="0" y="2216647"/>
            <a:ext cx="12191999" cy="3888296"/>
            <a:chOff x="0" y="1764587"/>
            <a:chExt cx="12191999" cy="3888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41B1B9-0A87-4100-FA91-B70D5449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66683"/>
              <a:ext cx="5829300" cy="38862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ADE19C-FA63-0AA2-C78A-99D00A7DD070}"/>
                </a:ext>
              </a:extLst>
            </p:cNvPr>
            <p:cNvSpPr/>
            <p:nvPr/>
          </p:nvSpPr>
          <p:spPr>
            <a:xfrm>
              <a:off x="3729518" y="1764587"/>
              <a:ext cx="8462481" cy="3886200"/>
            </a:xfrm>
            <a:prstGeom prst="rect">
              <a:avLst/>
            </a:prstGeom>
            <a:gradFill flip="none" rotWithShape="1">
              <a:gsLst>
                <a:gs pos="11000">
                  <a:srgbClr val="BCA9E1"/>
                </a:gs>
                <a:gs pos="0">
                  <a:srgbClr val="BBA8E0">
                    <a:alpha val="0"/>
                  </a:srgbClr>
                </a:gs>
                <a:gs pos="100000">
                  <a:srgbClr val="C2B1E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784D05-1AC9-B646-F2AC-752E8667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348FF-AD66-26F7-F5F6-ED5CE27404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</a:t>
            </a:fld>
            <a:endParaRPr lang="es-P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A6A82-872A-49F1-14A6-7C412EBC9479}"/>
              </a:ext>
            </a:extLst>
          </p:cNvPr>
          <p:cNvSpPr txBox="1"/>
          <p:nvPr/>
        </p:nvSpPr>
        <p:spPr>
          <a:xfrm>
            <a:off x="48374" y="6284996"/>
            <a:ext cx="749328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https://media.istockphoto.com/id/1181209880/photo/portrait-of-her-she-nice-attractive-charming-lovely-creative-wavy-haired-girl-creating.jpg?s=612x612&amp;w=0&amp;k=20&amp;c=SVAHqs4Ye81WljXSdiuZD-IL4g-u4NJcPBPERIH4WPg=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8D586B-C8FF-EBCF-50D0-64FCCD73A12B}"/>
              </a:ext>
            </a:extLst>
          </p:cNvPr>
          <p:cNvSpPr/>
          <p:nvPr/>
        </p:nvSpPr>
        <p:spPr>
          <a:xfrm>
            <a:off x="3511642" y="2300140"/>
            <a:ext cx="2111293" cy="697584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7CA4F-C1B2-0E33-EF81-3E662584B9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29518" y="2113907"/>
            <a:ext cx="7624282" cy="4003178"/>
          </a:xfrm>
        </p:spPr>
        <p:txBody>
          <a:bodyPr>
            <a:normAutofit/>
          </a:bodyPr>
          <a:lstStyle/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chemeClr val="bg1"/>
                </a:solidFill>
              </a:rPr>
              <a:t>do-</a:t>
            </a:r>
            <a:r>
              <a:rPr lang="es-ES" dirty="0" err="1">
                <a:solidFill>
                  <a:schemeClr val="bg1"/>
                </a:solidFill>
              </a:rPr>
              <a:t>while</a:t>
            </a:r>
            <a:endParaRPr lang="es-ES" dirty="0">
              <a:solidFill>
                <a:schemeClr val="bg1"/>
              </a:solidFill>
            </a:endParaRP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Bucle infinito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Validador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Menú de opciones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Usos </a:t>
            </a:r>
            <a:endParaRPr lang="en-US" dirty="0">
              <a:solidFill>
                <a:srgbClr val="CFC0EA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F921F-ED00-F4EB-2542-848B7FF0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63102">
            <a:off x="1633307" y="1432138"/>
            <a:ext cx="1633870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9114A6D-A3E5-25F1-87F4-D2D82B90BAF3}"/>
              </a:ext>
            </a:extLst>
          </p:cNvPr>
          <p:cNvGrpSpPr/>
          <p:nvPr/>
        </p:nvGrpSpPr>
        <p:grpSpPr>
          <a:xfrm>
            <a:off x="838200" y="-45065"/>
            <a:ext cx="4629752" cy="1015663"/>
            <a:chOff x="924025" y="1526961"/>
            <a:chExt cx="4629752" cy="10156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516DFA-44B4-29D8-BACF-306C224650A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FF0532-1492-BE09-AF24-169800691E20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 interno (progresivo y regresivo)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0864B1-A3E8-3FA6-21FE-5FE5FA6F9FC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51B518-F263-3C07-A75C-3FECC566943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Contador interno regresivo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84D3C0A4-F389-0E8A-3396-571DB4A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1835" y="2832646"/>
            <a:ext cx="7560365" cy="2043773"/>
          </a:xfrm>
          <a:prstGeom prst="roundRect">
            <a:avLst>
              <a:gd name="adj" fmla="val 6731"/>
            </a:avLst>
          </a:prstGeom>
          <a:solidFill>
            <a:srgbClr val="1E1F22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highlight>
                  <a:srgbClr val="80008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highlight>
                  <a:srgbClr val="80008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80008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80008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80008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8080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8080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8080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limite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1B5E8B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highlight>
                  <a:srgbClr val="1B5E8B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--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instrucciones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73D7E9-E006-39EA-8BAC-D12843FDB92D}"/>
              </a:ext>
            </a:extLst>
          </p:cNvPr>
          <p:cNvSpPr txBox="1"/>
          <p:nvPr/>
        </p:nvSpPr>
        <p:spPr>
          <a:xfrm>
            <a:off x="2802193" y="20225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Valor de inicio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20D7-4D72-57FE-E00C-D50E31F68671}"/>
              </a:ext>
            </a:extLst>
          </p:cNvPr>
          <p:cNvSpPr txBox="1"/>
          <p:nvPr/>
        </p:nvSpPr>
        <p:spPr>
          <a:xfrm>
            <a:off x="9687190" y="187013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Incremento</a:t>
            </a:r>
            <a:br>
              <a:rPr lang="es-ES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(-- o -=n)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2D9DEA-59F2-8551-A5B1-6897FBF6385B}"/>
              </a:ext>
            </a:extLst>
          </p:cNvPr>
          <p:cNvSpPr txBox="1"/>
          <p:nvPr/>
        </p:nvSpPr>
        <p:spPr>
          <a:xfrm>
            <a:off x="6575831" y="543754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Condición para el valor final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2C4C01-A296-ED70-D9F6-357EA1F8F8F6}"/>
              </a:ext>
            </a:extLst>
          </p:cNvPr>
          <p:cNvSpPr txBox="1"/>
          <p:nvPr/>
        </p:nvSpPr>
        <p:spPr>
          <a:xfrm>
            <a:off x="460330" y="5527633"/>
            <a:ext cx="5385491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El contador interno regresivo, decrementa su valor automáticamente con cada iteración hasta que la condición sea falsa​.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91512D4-11C0-E69D-6331-2A52A61AD015}"/>
              </a:ext>
            </a:extLst>
          </p:cNvPr>
          <p:cNvSpPr/>
          <p:nvPr/>
        </p:nvSpPr>
        <p:spPr>
          <a:xfrm flipH="1">
            <a:off x="4435974" y="2276689"/>
            <a:ext cx="725102" cy="714892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367848 w 428901"/>
              <a:gd name="connsiteY0" fmla="*/ 0 h 337249"/>
              <a:gd name="connsiteX1" fmla="*/ 929 w 428901"/>
              <a:gd name="connsiteY1" fmla="*/ 337249 h 337249"/>
              <a:gd name="connsiteX0" fmla="*/ 366919 w 431972"/>
              <a:gd name="connsiteY0" fmla="*/ 0 h 337249"/>
              <a:gd name="connsiteX1" fmla="*/ 0 w 431972"/>
              <a:gd name="connsiteY1" fmla="*/ 337249 h 337249"/>
              <a:gd name="connsiteX0" fmla="*/ 366919 w 366919"/>
              <a:gd name="connsiteY0" fmla="*/ 301 h 337550"/>
              <a:gd name="connsiteX1" fmla="*/ 0 w 366919"/>
              <a:gd name="connsiteY1" fmla="*/ 337550 h 33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919" h="337550">
                <a:moveTo>
                  <a:pt x="366919" y="301"/>
                </a:moveTo>
                <a:cubicBezTo>
                  <a:pt x="134240" y="-8109"/>
                  <a:pt x="25853" y="160699"/>
                  <a:pt x="0" y="33755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B41F052-C599-68DC-355B-CCEF4FB6768F}"/>
              </a:ext>
            </a:extLst>
          </p:cNvPr>
          <p:cNvSpPr/>
          <p:nvPr/>
        </p:nvSpPr>
        <p:spPr>
          <a:xfrm>
            <a:off x="8989954" y="2275936"/>
            <a:ext cx="697236" cy="714892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367848 w 428901"/>
              <a:gd name="connsiteY0" fmla="*/ 0 h 337249"/>
              <a:gd name="connsiteX1" fmla="*/ 929 w 428901"/>
              <a:gd name="connsiteY1" fmla="*/ 337249 h 337249"/>
              <a:gd name="connsiteX0" fmla="*/ 366919 w 431972"/>
              <a:gd name="connsiteY0" fmla="*/ 0 h 337249"/>
              <a:gd name="connsiteX1" fmla="*/ 0 w 431972"/>
              <a:gd name="connsiteY1" fmla="*/ 337249 h 337249"/>
              <a:gd name="connsiteX0" fmla="*/ 366919 w 366919"/>
              <a:gd name="connsiteY0" fmla="*/ 301 h 337550"/>
              <a:gd name="connsiteX1" fmla="*/ 0 w 366919"/>
              <a:gd name="connsiteY1" fmla="*/ 337550 h 33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919" h="337550">
                <a:moveTo>
                  <a:pt x="366919" y="301"/>
                </a:moveTo>
                <a:cubicBezTo>
                  <a:pt x="134240" y="-8109"/>
                  <a:pt x="25853" y="160699"/>
                  <a:pt x="0" y="33755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B99082-5EEE-C062-3318-B62503C8DA4B}"/>
              </a:ext>
            </a:extLst>
          </p:cNvPr>
          <p:cNvSpPr/>
          <p:nvPr/>
        </p:nvSpPr>
        <p:spPr>
          <a:xfrm flipH="1">
            <a:off x="7556739" y="3708404"/>
            <a:ext cx="522542" cy="1635654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367848 w 428901"/>
              <a:gd name="connsiteY0" fmla="*/ 0 h 337249"/>
              <a:gd name="connsiteX1" fmla="*/ 929 w 428901"/>
              <a:gd name="connsiteY1" fmla="*/ 337249 h 337249"/>
              <a:gd name="connsiteX0" fmla="*/ 366919 w 431972"/>
              <a:gd name="connsiteY0" fmla="*/ 0 h 337249"/>
              <a:gd name="connsiteX1" fmla="*/ 0 w 431972"/>
              <a:gd name="connsiteY1" fmla="*/ 337249 h 337249"/>
              <a:gd name="connsiteX0" fmla="*/ 366919 w 366919"/>
              <a:gd name="connsiteY0" fmla="*/ 301 h 337550"/>
              <a:gd name="connsiteX1" fmla="*/ 0 w 366919"/>
              <a:gd name="connsiteY1" fmla="*/ 337550 h 337550"/>
              <a:gd name="connsiteX0" fmla="*/ 75867 w 197805"/>
              <a:gd name="connsiteY0" fmla="*/ 708240 h 708240"/>
              <a:gd name="connsiteX1" fmla="*/ 196533 w 197805"/>
              <a:gd name="connsiteY1" fmla="*/ 24141 h 708240"/>
              <a:gd name="connsiteX0" fmla="*/ 140977 w 261643"/>
              <a:gd name="connsiteY0" fmla="*/ 684099 h 684099"/>
              <a:gd name="connsiteX1" fmla="*/ 261643 w 261643"/>
              <a:gd name="connsiteY1" fmla="*/ 0 h 684099"/>
              <a:gd name="connsiteX0" fmla="*/ 27109 w 147775"/>
              <a:gd name="connsiteY0" fmla="*/ 684099 h 684099"/>
              <a:gd name="connsiteX1" fmla="*/ 147775 w 147775"/>
              <a:gd name="connsiteY1" fmla="*/ 0 h 684099"/>
              <a:gd name="connsiteX0" fmla="*/ 640 w 166084"/>
              <a:gd name="connsiteY0" fmla="*/ 735166 h 735166"/>
              <a:gd name="connsiteX1" fmla="*/ 166084 w 166084"/>
              <a:gd name="connsiteY1" fmla="*/ 0 h 735166"/>
              <a:gd name="connsiteX0" fmla="*/ 0 w 178909"/>
              <a:gd name="connsiteY0" fmla="*/ 735166 h 735166"/>
              <a:gd name="connsiteX1" fmla="*/ 165444 w 178909"/>
              <a:gd name="connsiteY1" fmla="*/ 0 h 735166"/>
              <a:gd name="connsiteX0" fmla="*/ 0 w 264419"/>
              <a:gd name="connsiteY0" fmla="*/ 772306 h 772306"/>
              <a:gd name="connsiteX1" fmla="*/ 255001 w 264419"/>
              <a:gd name="connsiteY1" fmla="*/ 0 h 77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419" h="772306">
                <a:moveTo>
                  <a:pt x="0" y="772306"/>
                </a:moveTo>
                <a:cubicBezTo>
                  <a:pt x="65842" y="554984"/>
                  <a:pt x="315682" y="380248"/>
                  <a:pt x="255001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6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9114A6D-A3E5-25F1-87F4-D2D82B90BAF3}"/>
              </a:ext>
            </a:extLst>
          </p:cNvPr>
          <p:cNvGrpSpPr/>
          <p:nvPr/>
        </p:nvGrpSpPr>
        <p:grpSpPr>
          <a:xfrm>
            <a:off x="838200" y="-45065"/>
            <a:ext cx="4629752" cy="1015663"/>
            <a:chOff x="924025" y="1526961"/>
            <a:chExt cx="4629752" cy="10156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516DFA-44B4-29D8-BACF-306C224650A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FF0532-1492-BE09-AF24-169800691E20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 interno (progresivo y regresivo)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0864B1-A3E8-3FA6-21FE-5FE5FA6F9FC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51B518-F263-3C07-A75C-3FECC566943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Contador interno regresivo. Ejemplo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F5198-441C-74A0-CAA8-31D8B6CC40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Mostrar los 5 primeros números pares en orden descendente.</a:t>
            </a: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buNone/>
            </a:pPr>
            <a:r>
              <a:rPr lang="es-ES" sz="2000" i="1" dirty="0">
                <a:solidFill>
                  <a:srgbClr val="00B0F0"/>
                </a:solidFill>
              </a:rPr>
              <a:t>* Analiza y discute ambas soluciones.</a:t>
            </a:r>
            <a:endParaRPr lang="en-US" sz="2000" i="1" dirty="0">
              <a:solidFill>
                <a:srgbClr val="00B0F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186E2F2-F77B-1031-8CC0-9E0CDF334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612" y="3107292"/>
            <a:ext cx="4088617" cy="1976240"/>
          </a:xfrm>
          <a:prstGeom prst="roundRect">
            <a:avLst>
              <a:gd name="adj" fmla="val 7483"/>
            </a:avLst>
          </a:prstGeom>
          <a:solidFill>
            <a:srgbClr val="1E1F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--)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%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FBA912-0D21-5C60-BE39-2C0462FD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688" y="3107292"/>
            <a:ext cx="4548326" cy="1231515"/>
          </a:xfrm>
          <a:prstGeom prst="roundRect">
            <a:avLst>
              <a:gd name="adj" fmla="val 9820"/>
            </a:avLst>
          </a:prstGeom>
          <a:solidFill>
            <a:srgbClr val="1E1F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-=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67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22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 interno (progresivo y regresivo)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F24B97A-6631-C486-8F0D-EA635CE80419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Variaciones del bucle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2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78FF105-CEB7-7E87-A1FC-0BDB24E5B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02"/>
          <a:stretch/>
        </p:blipFill>
        <p:spPr>
          <a:xfrm>
            <a:off x="4141117" y="1766231"/>
            <a:ext cx="6446363" cy="5076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3418F64-2283-F75F-826E-953BBB7BD066}"/>
              </a:ext>
            </a:extLst>
          </p:cNvPr>
          <p:cNvGrpSpPr/>
          <p:nvPr/>
        </p:nvGrpSpPr>
        <p:grpSpPr>
          <a:xfrm>
            <a:off x="838200" y="-45066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41F1E5-471F-3965-E66F-1F77A0C1DD00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B0B2A-AB3C-D783-94BE-4CA6CBE19AB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Variaciones del bucle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32CD0B-155B-1353-A5FF-3AEB3F29F6CF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A4B57D-E0B5-377A-2E0B-AE3579035FB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Uso de la coma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F5198-441C-74A0-CAA8-31D8B6CC40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5873685" cy="4373562"/>
          </a:xfrm>
        </p:spPr>
        <p:txBody>
          <a:bodyPr>
            <a:normAutofit/>
          </a:bodyPr>
          <a:lstStyle/>
          <a:p>
            <a:r>
              <a:rPr lang="es-ES" dirty="0"/>
              <a:t>En la estructura </a:t>
            </a:r>
            <a:r>
              <a:rPr lang="es-ES" b="1" dirty="0" err="1">
                <a:solidFill>
                  <a:schemeClr val="accent2"/>
                </a:solidFill>
              </a:rPr>
              <a:t>for</a:t>
            </a:r>
            <a:r>
              <a:rPr lang="es-ES" dirty="0"/>
              <a:t> es posible inicializar más de una variable. Cada inicialización se separa con una coma.</a:t>
            </a:r>
          </a:p>
          <a:p>
            <a:r>
              <a:rPr lang="es-ES" dirty="0"/>
              <a:t>Asimismo, puede modificarse el valor de otra variable en la sección de iteración de la estructura.</a:t>
            </a:r>
            <a:endParaRPr lang="en-US" dirty="0"/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867F8119-0E86-9551-B2A4-D0D2E1F6711C}"/>
              </a:ext>
            </a:extLst>
          </p:cNvPr>
          <p:cNvSpPr/>
          <p:nvPr/>
        </p:nvSpPr>
        <p:spPr>
          <a:xfrm>
            <a:off x="9552842" y="1017887"/>
            <a:ext cx="1724758" cy="1234771"/>
          </a:xfrm>
          <a:prstGeom prst="wedgeEllipseCallout">
            <a:avLst>
              <a:gd name="adj1" fmla="val -37847"/>
              <a:gd name="adj2" fmla="val 65141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accent4">
                    <a:lumMod val="75000"/>
                  </a:schemeClr>
                </a:solidFill>
              </a:rPr>
              <a:t>¡genial!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39F2E7-7691-762B-BFFF-FD8F3A40A129}"/>
              </a:ext>
            </a:extLst>
          </p:cNvPr>
          <p:cNvSpPr txBox="1"/>
          <p:nvPr/>
        </p:nvSpPr>
        <p:spPr>
          <a:xfrm>
            <a:off x="105076" y="6346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https://www.pngplay.com/wp-content/uploads/1/Men-Pointing-Left-PNG-Background-Stock-Photo.png</a:t>
            </a:r>
          </a:p>
        </p:txBody>
      </p:sp>
    </p:spTree>
    <p:extLst>
      <p:ext uri="{BB962C8B-B14F-4D97-AF65-F5344CB8AC3E}">
        <p14:creationId xmlns:p14="http://schemas.microsoft.com/office/powerpoint/2010/main" val="4691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3418F64-2283-F75F-826E-953BBB7BD066}"/>
              </a:ext>
            </a:extLst>
          </p:cNvPr>
          <p:cNvGrpSpPr/>
          <p:nvPr/>
        </p:nvGrpSpPr>
        <p:grpSpPr>
          <a:xfrm>
            <a:off x="838200" y="-45066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41F1E5-471F-3965-E66F-1F77A0C1DD00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B0B2A-AB3C-D783-94BE-4CA6CBE19AB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Variaciones del bucle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32CD0B-155B-1353-A5FF-3AEB3F29F6CF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A4B57D-E0B5-377A-2E0B-AE3579035FB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Uso de la coma. Ejemplo.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24</a:t>
            </a:fld>
            <a:endParaRPr lang="es-PE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EB1596-1782-C918-7FD5-71063AA46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071" y="2069661"/>
            <a:ext cx="6475966" cy="2390077"/>
          </a:xfrm>
          <a:prstGeom prst="roundRect">
            <a:avLst>
              <a:gd name="adj" fmla="val 5360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(String[]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for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&lt;=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x++)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"%d - %d = %d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- z)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z--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2A898-FBD5-0AE1-9274-02774A6CF648}"/>
              </a:ext>
            </a:extLst>
          </p:cNvPr>
          <p:cNvSpPr txBox="1"/>
          <p:nvPr/>
        </p:nvSpPr>
        <p:spPr>
          <a:xfrm>
            <a:off x="9377585" y="2990249"/>
            <a:ext cx="1463242" cy="2853879"/>
          </a:xfrm>
          <a:prstGeom prst="roundRect">
            <a:avLst>
              <a:gd name="adj" fmla="val 3207"/>
            </a:avLst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1 - 10 = -9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2 - 9 = -7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3 - 8 = -5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4 - 7 = -3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5 - 6 = -1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6 - 5 = 1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7 - 4 = 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8 - 3 = 5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9 - 2 = 7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10 - 1 = 9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7B75B40-17D4-C120-A197-AEBCEC3B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071" y="4631357"/>
            <a:ext cx="6475966" cy="1724993"/>
          </a:xfrm>
          <a:prstGeom prst="roundRect">
            <a:avLst>
              <a:gd name="adj" fmla="val 6253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(String[]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&lt;=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x++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z--)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"%d - %d = %d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- z)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95B07B-D88E-746D-4A47-1055D0B2F25B}"/>
              </a:ext>
            </a:extLst>
          </p:cNvPr>
          <p:cNvSpPr/>
          <p:nvPr/>
        </p:nvSpPr>
        <p:spPr>
          <a:xfrm>
            <a:off x="3530554" y="5034962"/>
            <a:ext cx="2059541" cy="304102"/>
          </a:xfrm>
          <a:prstGeom prst="round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9CCD30-187E-57F0-EBA4-6EA1C3DE9C73}"/>
              </a:ext>
            </a:extLst>
          </p:cNvPr>
          <p:cNvSpPr/>
          <p:nvPr/>
        </p:nvSpPr>
        <p:spPr>
          <a:xfrm>
            <a:off x="6527292" y="5055868"/>
            <a:ext cx="990710" cy="283196"/>
          </a:xfrm>
          <a:prstGeom prst="round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069519-4379-0D75-FAFB-6E64A06955F8}"/>
              </a:ext>
            </a:extLst>
          </p:cNvPr>
          <p:cNvSpPr txBox="1"/>
          <p:nvPr/>
        </p:nvSpPr>
        <p:spPr>
          <a:xfrm>
            <a:off x="9377584" y="2575820"/>
            <a:ext cx="798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Salida: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8EF365F-94B1-4402-1371-63C9410AF23F}"/>
              </a:ext>
            </a:extLst>
          </p:cNvPr>
          <p:cNvSpPr/>
          <p:nvPr/>
        </p:nvSpPr>
        <p:spPr>
          <a:xfrm>
            <a:off x="4259459" y="2488215"/>
            <a:ext cx="216613" cy="254961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604127"/>
              <a:gd name="connsiteY0" fmla="*/ 0 h 741145"/>
              <a:gd name="connsiteX1" fmla="*/ 404261 w 604127"/>
              <a:gd name="connsiteY1" fmla="*/ 741145 h 741145"/>
              <a:gd name="connsiteX0" fmla="*/ 0 w 604127"/>
              <a:gd name="connsiteY0" fmla="*/ 142438 h 883583"/>
              <a:gd name="connsiteX1" fmla="*/ 404261 w 604127"/>
              <a:gd name="connsiteY1" fmla="*/ 883583 h 88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4127" h="883583">
                <a:moveTo>
                  <a:pt x="0" y="142438"/>
                </a:moveTo>
                <a:cubicBezTo>
                  <a:pt x="259882" y="-112194"/>
                  <a:pt x="939121" y="-112749"/>
                  <a:pt x="404261" y="883583"/>
                </a:cubicBezTo>
              </a:path>
            </a:pathLst>
          </a:custGeom>
          <a:noFill/>
          <a:ln w="19050">
            <a:solidFill>
              <a:schemeClr val="accent4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2FF453-AF7C-FF53-81F5-B15A1CCA34B3}"/>
              </a:ext>
            </a:extLst>
          </p:cNvPr>
          <p:cNvSpPr/>
          <p:nvPr/>
        </p:nvSpPr>
        <p:spPr>
          <a:xfrm flipV="1">
            <a:off x="3990449" y="3103346"/>
            <a:ext cx="1741048" cy="631031"/>
          </a:xfrm>
          <a:custGeom>
            <a:avLst/>
            <a:gdLst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261"/>
              <a:gd name="connsiteY0" fmla="*/ 0 h 741145"/>
              <a:gd name="connsiteX1" fmla="*/ 404261 w 404261"/>
              <a:gd name="connsiteY1" fmla="*/ 741145 h 741145"/>
              <a:gd name="connsiteX0" fmla="*/ 0 w 404642"/>
              <a:gd name="connsiteY0" fmla="*/ 0 h 741145"/>
              <a:gd name="connsiteX1" fmla="*/ 404261 w 404642"/>
              <a:gd name="connsiteY1" fmla="*/ 741145 h 741145"/>
              <a:gd name="connsiteX0" fmla="*/ 0 w 404633"/>
              <a:gd name="connsiteY0" fmla="*/ 129885 h 871030"/>
              <a:gd name="connsiteX1" fmla="*/ 404261 w 404633"/>
              <a:gd name="connsiteY1" fmla="*/ 871030 h 871030"/>
              <a:gd name="connsiteX0" fmla="*/ 0 w 405800"/>
              <a:gd name="connsiteY0" fmla="*/ 240938 h 982083"/>
              <a:gd name="connsiteX1" fmla="*/ 404261 w 405800"/>
              <a:gd name="connsiteY1" fmla="*/ 982083 h 9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800" h="982083">
                <a:moveTo>
                  <a:pt x="0" y="240938"/>
                </a:moveTo>
                <a:cubicBezTo>
                  <a:pt x="394598" y="-369731"/>
                  <a:pt x="413333" y="292477"/>
                  <a:pt x="404261" y="982083"/>
                </a:cubicBezTo>
              </a:path>
            </a:pathLst>
          </a:custGeom>
          <a:noFill/>
          <a:ln w="19050">
            <a:solidFill>
              <a:schemeClr val="accent4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74334-EA5B-4761-08D6-B14413C97EC4}"/>
              </a:ext>
            </a:extLst>
          </p:cNvPr>
          <p:cNvSpPr txBox="1"/>
          <p:nvPr/>
        </p:nvSpPr>
        <p:spPr>
          <a:xfrm>
            <a:off x="1171532" y="2145473"/>
            <a:ext cx="113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Solución original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4D4A9-D3A9-D715-A2D4-FCDE63901625}"/>
              </a:ext>
            </a:extLst>
          </p:cNvPr>
          <p:cNvSpPr txBox="1"/>
          <p:nvPr/>
        </p:nvSpPr>
        <p:spPr>
          <a:xfrm>
            <a:off x="659830" y="4631357"/>
            <a:ext cx="158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Incorporando </a:t>
            </a:r>
            <a:r>
              <a:rPr lang="es-ES" sz="1800" b="1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 en la estructura </a:t>
            </a:r>
            <a:r>
              <a:rPr lang="es-ES" sz="1800" b="1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3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3418F64-2283-F75F-826E-953BBB7BD066}"/>
              </a:ext>
            </a:extLst>
          </p:cNvPr>
          <p:cNvGrpSpPr/>
          <p:nvPr/>
        </p:nvGrpSpPr>
        <p:grpSpPr>
          <a:xfrm>
            <a:off x="838200" y="-45066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41F1E5-471F-3965-E66F-1F77A0C1DD00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B0B2A-AB3C-D783-94BE-4CA6CBE19AB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Variaciones del bucle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32CD0B-155B-1353-A5FF-3AEB3F29F6CF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A4B57D-E0B5-377A-2E0B-AE3579035FB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 condicional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25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F5198-441C-74A0-CAA8-31D8B6CC40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" dirty="0"/>
              <a:t>Las secciones de inicialización, prueba condicional e iteración </a:t>
            </a:r>
            <a:r>
              <a:rPr lang="es-ES" u="sng" dirty="0"/>
              <a:t>no se utilizan solo para su propósito original</a:t>
            </a:r>
            <a:r>
              <a:rPr lang="es-ES" dirty="0"/>
              <a:t>.</a:t>
            </a:r>
          </a:p>
          <a:p>
            <a:r>
              <a:rPr lang="es-ES" dirty="0"/>
              <a:t>La </a:t>
            </a:r>
            <a:r>
              <a:rPr lang="es-ES" b="1" dirty="0"/>
              <a:t>prueba condicional </a:t>
            </a:r>
            <a:r>
              <a:rPr lang="es-ES" dirty="0"/>
              <a:t>no necesariamente debe evaluar el valor de la variable de control del bucle.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3ADEF91-39E3-F37C-D151-6861A99A9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684" y="4029050"/>
            <a:ext cx="9524601" cy="2671441"/>
          </a:xfrm>
          <a:prstGeom prst="roundRect">
            <a:avLst>
              <a:gd name="adj" fmla="val 3167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(String[]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seEncontroMultiploDeCinco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false;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!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seEncontroMultiploDeCinco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%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seEncontroMultiploDeCinco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0B53A-7932-9645-3C29-B6F98111B1BB}"/>
              </a:ext>
            </a:extLst>
          </p:cNvPr>
          <p:cNvSpPr txBox="1"/>
          <p:nvPr/>
        </p:nvSpPr>
        <p:spPr>
          <a:xfrm>
            <a:off x="7981787" y="4345868"/>
            <a:ext cx="2791574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rgbClr val="92D050"/>
                </a:solidFill>
                <a:latin typeface="+mj-lt"/>
              </a:rPr>
              <a:t>En este ejemplo, el bucle </a:t>
            </a:r>
            <a:r>
              <a:rPr lang="es-ES" b="1" dirty="0" err="1">
                <a:solidFill>
                  <a:srgbClr val="92D050"/>
                </a:solidFill>
                <a:latin typeface="+mj-lt"/>
              </a:rPr>
              <a:t>for</a:t>
            </a:r>
            <a:r>
              <a:rPr lang="es-ES" dirty="0">
                <a:solidFill>
                  <a:srgbClr val="92D050"/>
                </a:solidFill>
                <a:latin typeface="+mj-lt"/>
              </a:rPr>
              <a:t> continúa su ejecución hasta que la variable booleana </a:t>
            </a:r>
            <a:r>
              <a:rPr lang="es-ES" b="1" dirty="0" err="1">
                <a:solidFill>
                  <a:srgbClr val="92D050"/>
                </a:solidFill>
                <a:latin typeface="+mj-lt"/>
              </a:rPr>
              <a:t>seEncontroMultiploDeCinco</a:t>
            </a:r>
            <a:r>
              <a:rPr lang="es-ES" dirty="0">
                <a:solidFill>
                  <a:srgbClr val="92D050"/>
                </a:solidFill>
                <a:latin typeface="+mj-lt"/>
              </a:rPr>
              <a:t> sea verdadera. No se evalúa el valor de la variable </a:t>
            </a:r>
            <a:r>
              <a:rPr lang="es-ES" b="1" dirty="0">
                <a:solidFill>
                  <a:srgbClr val="92D050"/>
                </a:solidFill>
                <a:latin typeface="+mj-lt"/>
              </a:rPr>
              <a:t>i</a:t>
            </a:r>
            <a:r>
              <a:rPr lang="es-ES" dirty="0">
                <a:solidFill>
                  <a:srgbClr val="92D050"/>
                </a:solidFill>
                <a:latin typeface="+mj-lt"/>
              </a:rPr>
              <a:t>.</a:t>
            </a:r>
            <a:endParaRPr lang="en-US" dirty="0">
              <a:solidFill>
                <a:srgbClr val="92D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8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3418F64-2283-F75F-826E-953BBB7BD066}"/>
              </a:ext>
            </a:extLst>
          </p:cNvPr>
          <p:cNvGrpSpPr/>
          <p:nvPr/>
        </p:nvGrpSpPr>
        <p:grpSpPr>
          <a:xfrm>
            <a:off x="838200" y="-45066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41F1E5-471F-3965-E66F-1F77A0C1DD00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B0B2A-AB3C-D783-94BE-4CA6CBE19AB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Variaciones del bucle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32CD0B-155B-1353-A5FF-3AEB3F29F6CF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A4B57D-E0B5-377A-2E0B-AE3579035FB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2971AF-5065-BBBC-D752-E9B5F95F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sin cuerpo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2161D-97F4-5C0C-FBEC-7D6B442B8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F5198-441C-74A0-CAA8-31D8B6CC40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" dirty="0"/>
              <a:t>En Java, el cuerpo de una estructura </a:t>
            </a:r>
            <a:r>
              <a:rPr lang="es-ES" b="1" dirty="0" err="1">
                <a:solidFill>
                  <a:schemeClr val="accent2"/>
                </a:solidFill>
              </a:rPr>
              <a:t>for</a:t>
            </a:r>
            <a:r>
              <a:rPr lang="es-ES" dirty="0"/>
              <a:t> </a:t>
            </a:r>
            <a:r>
              <a:rPr lang="es-ES" u="sng" dirty="0"/>
              <a:t>puede estar vacío</a:t>
            </a:r>
            <a:r>
              <a:rPr lang="es-ES" dirty="0"/>
              <a:t>.</a:t>
            </a:r>
          </a:p>
          <a:p>
            <a:r>
              <a:rPr lang="es-ES" dirty="0"/>
              <a:t>Esto es posible porque una instrucción </a:t>
            </a:r>
            <a:r>
              <a:rPr lang="es-ES" b="1" dirty="0" err="1">
                <a:solidFill>
                  <a:schemeClr val="accent2"/>
                </a:solidFill>
              </a:rPr>
              <a:t>null</a:t>
            </a:r>
            <a:r>
              <a:rPr lang="es-ES" dirty="0"/>
              <a:t> es sintácticamente válida.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BF651FB-F241-3DC8-1148-61B748DFF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02" y="3768402"/>
            <a:ext cx="3800576" cy="1957839"/>
          </a:xfrm>
          <a:prstGeom prst="roundRect">
            <a:avLst>
              <a:gd name="adj" fmla="val 6149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8570924-1B43-1105-FE14-9B55B982C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504" y="3768402"/>
            <a:ext cx="4672950" cy="1976240"/>
          </a:xfrm>
          <a:prstGeom prst="roundRect">
            <a:avLst>
              <a:gd name="adj" fmla="val 7245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C9BB6-AC5F-EBDE-DEBC-D1049500A0F6}"/>
              </a:ext>
            </a:extLst>
          </p:cNvPr>
          <p:cNvSpPr txBox="1"/>
          <p:nvPr/>
        </p:nvSpPr>
        <p:spPr>
          <a:xfrm>
            <a:off x="2330246" y="5958215"/>
            <a:ext cx="733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00B0F0"/>
                </a:solidFill>
                <a:latin typeface="+mj-lt"/>
              </a:rPr>
              <a:t>Ambos bloques de código realizan el mismo cálculo. </a:t>
            </a:r>
            <a:br>
              <a:rPr lang="es-ES" sz="1600" dirty="0">
                <a:solidFill>
                  <a:srgbClr val="00B0F0"/>
                </a:solidFill>
                <a:latin typeface="+mj-lt"/>
              </a:rPr>
            </a:br>
            <a:r>
              <a:rPr lang="es-ES" sz="1600" dirty="0">
                <a:solidFill>
                  <a:srgbClr val="00B0F0"/>
                </a:solidFill>
                <a:latin typeface="+mj-lt"/>
              </a:rPr>
              <a:t>Se halla la suma de los números menores a 10.</a:t>
            </a:r>
            <a:endParaRPr lang="en-US" sz="1600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25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27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 interno (progresivo y regresivo)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Variaciones del bucle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for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F24B97A-6631-C486-8F0D-EA635CE80419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73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54B47DD-C635-A8C5-8563-7BF7C1DC1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5" r="19260"/>
          <a:stretch/>
        </p:blipFill>
        <p:spPr>
          <a:xfrm>
            <a:off x="1" y="0"/>
            <a:ext cx="47237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1C1892-9AAD-1F24-8719-3A185025DD4B}"/>
              </a:ext>
            </a:extLst>
          </p:cNvPr>
          <p:cNvGrpSpPr/>
          <p:nvPr/>
        </p:nvGrpSpPr>
        <p:grpSpPr>
          <a:xfrm>
            <a:off x="835094" y="-42004"/>
            <a:ext cx="4629752" cy="1015663"/>
            <a:chOff x="924025" y="1526961"/>
            <a:chExt cx="4629752" cy="1015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A2B471-A308-3AD9-98B2-AE5BC114FE1A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2BD14-0EC8-96EE-710D-14064DBBB36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F534FA-6B7C-0F27-B195-F2B6D54D857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5F9896-BA2D-08E2-4FD9-EE2666BF432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254EFB-38B0-4700-46B3-B53BDC3A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587" y="849745"/>
            <a:ext cx="6054213" cy="785528"/>
          </a:xfrm>
        </p:spPr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194C3-3BD0-2FA3-7C14-99D2A23D2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28</a:t>
            </a:fld>
            <a:endParaRPr lang="es-P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60A599C-E39F-BAF0-7848-1189FEF361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9587" y="1846263"/>
            <a:ext cx="6054213" cy="4373562"/>
          </a:xfrm>
        </p:spPr>
        <p:txBody>
          <a:bodyPr/>
          <a:lstStyle/>
          <a:p>
            <a:pPr marL="50800" indent="0">
              <a:buNone/>
            </a:pPr>
            <a:r>
              <a:rPr lang="es-ES" dirty="0">
                <a:latin typeface="+mj-lt"/>
              </a:rPr>
              <a:t>1. ¿Cuántas variables podemos declarar e inicializar en una estructura </a:t>
            </a:r>
            <a:r>
              <a:rPr lang="es-ES" b="1" dirty="0" err="1">
                <a:latin typeface="+mj-lt"/>
              </a:rPr>
              <a:t>for</a:t>
            </a:r>
            <a:r>
              <a:rPr lang="es-ES" dirty="0">
                <a:latin typeface="+mj-lt"/>
              </a:rPr>
              <a:t>?</a:t>
            </a:r>
          </a:p>
          <a:p>
            <a:pPr marL="50800" indent="0">
              <a:buNone/>
            </a:pPr>
            <a:endParaRPr lang="es-ES" dirty="0">
              <a:latin typeface="+mj-lt"/>
            </a:endParaRPr>
          </a:p>
          <a:p>
            <a:pPr marL="1022350" lvl="1" indent="-514350">
              <a:buAutoNum type="alphaUcPeriod"/>
            </a:pPr>
            <a:r>
              <a:rPr lang="en-US" dirty="0" err="1">
                <a:latin typeface="+mj-lt"/>
              </a:rPr>
              <a:t>Ninguna</a:t>
            </a:r>
            <a:r>
              <a:rPr lang="en-US" dirty="0">
                <a:latin typeface="+mj-lt"/>
              </a:rPr>
              <a:t>.</a:t>
            </a:r>
          </a:p>
          <a:p>
            <a:pPr marL="1022350" lvl="1" indent="-514350">
              <a:buAutoNum type="alphaUcPeriod"/>
            </a:pPr>
            <a:r>
              <a:rPr lang="en-US" dirty="0">
                <a:latin typeface="+mj-lt"/>
              </a:rPr>
              <a:t>1.</a:t>
            </a:r>
          </a:p>
          <a:p>
            <a:pPr marL="1022350" lvl="1" indent="-514350">
              <a:buAutoNum type="alphaUcPeriod"/>
            </a:pPr>
            <a:r>
              <a:rPr lang="en-US" dirty="0">
                <a:latin typeface="+mj-lt"/>
              </a:rPr>
              <a:t>2.</a:t>
            </a:r>
          </a:p>
          <a:p>
            <a:pPr marL="1022350" lvl="1" indent="-514350">
              <a:buAutoNum type="alphaUcPeriod"/>
            </a:pPr>
            <a:r>
              <a:rPr lang="en-US" dirty="0">
                <a:latin typeface="+mj-lt"/>
              </a:rPr>
              <a:t>Las que se </a:t>
            </a:r>
            <a:r>
              <a:rPr lang="en-US" dirty="0" err="1">
                <a:latin typeface="+mj-lt"/>
              </a:rPr>
              <a:t>necesiten</a:t>
            </a:r>
            <a:r>
              <a:rPr lang="en-US" dirty="0">
                <a:latin typeface="+mj-lt"/>
              </a:rPr>
              <a:t>.</a:t>
            </a:r>
          </a:p>
          <a:p>
            <a:pPr marL="5080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79BEDE-E404-929A-E936-9F9A5D4DEDF6}"/>
              </a:ext>
            </a:extLst>
          </p:cNvPr>
          <p:cNvSpPr txBox="1"/>
          <p:nvPr/>
        </p:nvSpPr>
        <p:spPr>
          <a:xfrm>
            <a:off x="97054" y="6284996"/>
            <a:ext cx="46266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https://imageio.forbes.com/specials-images/imageserve/1047311352/Employer-reviewing-job-application/0x0.jpg?format=jpg&amp;crop=7952,4472,x0,y0,safe&amp;width=960</a:t>
            </a:r>
          </a:p>
        </p:txBody>
      </p:sp>
    </p:spTree>
    <p:extLst>
      <p:ext uri="{BB962C8B-B14F-4D97-AF65-F5344CB8AC3E}">
        <p14:creationId xmlns:p14="http://schemas.microsoft.com/office/powerpoint/2010/main" val="27248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54B47DD-C635-A8C5-8563-7BF7C1DC1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5" r="19260"/>
          <a:stretch/>
        </p:blipFill>
        <p:spPr>
          <a:xfrm>
            <a:off x="1" y="0"/>
            <a:ext cx="47237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1C1892-9AAD-1F24-8719-3A185025DD4B}"/>
              </a:ext>
            </a:extLst>
          </p:cNvPr>
          <p:cNvGrpSpPr/>
          <p:nvPr/>
        </p:nvGrpSpPr>
        <p:grpSpPr>
          <a:xfrm>
            <a:off x="835094" y="-42004"/>
            <a:ext cx="4629752" cy="1015663"/>
            <a:chOff x="924025" y="1526961"/>
            <a:chExt cx="4629752" cy="1015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A2B471-A308-3AD9-98B2-AE5BC114FE1A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2BD14-0EC8-96EE-710D-14064DBBB36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F534FA-6B7C-0F27-B195-F2B6D54D857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5F9896-BA2D-08E2-4FD9-EE2666BF432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254EFB-38B0-4700-46B3-B53BDC3A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587" y="849745"/>
            <a:ext cx="6054213" cy="785528"/>
          </a:xfrm>
        </p:spPr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194C3-3BD0-2FA3-7C14-99D2A23D2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29</a:t>
            </a:fld>
            <a:endParaRPr lang="es-P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60A599C-E39F-BAF0-7848-1189FEF361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9587" y="1846263"/>
            <a:ext cx="6382130" cy="4741350"/>
          </a:xfrm>
        </p:spPr>
        <p:txBody>
          <a:bodyPr>
            <a:normAutofit lnSpcReduction="10000"/>
          </a:bodyPr>
          <a:lstStyle/>
          <a:p>
            <a:pPr marL="50800" indent="0">
              <a:buNone/>
            </a:pPr>
            <a:r>
              <a:rPr lang="es-ES" dirty="0">
                <a:latin typeface="+mj-lt"/>
              </a:rPr>
              <a:t>2. ¿Crees que es válido el código mostrado?</a:t>
            </a:r>
          </a:p>
          <a:p>
            <a:pPr marL="50800" indent="0">
              <a:buNone/>
            </a:pPr>
            <a:endParaRPr lang="es-ES" dirty="0">
              <a:latin typeface="+mj-lt"/>
            </a:endParaRPr>
          </a:p>
          <a:p>
            <a:pPr marL="50800" indent="0">
              <a:buNone/>
            </a:pPr>
            <a:endParaRPr lang="es-ES" dirty="0">
              <a:latin typeface="+mj-lt"/>
            </a:endParaRPr>
          </a:p>
          <a:p>
            <a:pPr marL="50800" indent="0">
              <a:buNone/>
            </a:pPr>
            <a:endParaRPr lang="es-ES" dirty="0">
              <a:latin typeface="+mj-lt"/>
            </a:endParaRPr>
          </a:p>
          <a:p>
            <a:pPr marL="50800" indent="0">
              <a:buNone/>
            </a:pPr>
            <a:endParaRPr lang="es-ES" dirty="0">
              <a:latin typeface="+mj-lt"/>
            </a:endParaRPr>
          </a:p>
          <a:p>
            <a:pPr marL="50800" indent="0">
              <a:buNone/>
            </a:pPr>
            <a:endParaRPr lang="es-ES" dirty="0">
              <a:latin typeface="+mj-lt"/>
            </a:endParaRPr>
          </a:p>
          <a:p>
            <a:pPr marL="1022350" lvl="1" indent="-514350">
              <a:buAutoNum type="alphaUcPeriod"/>
            </a:pPr>
            <a:endParaRPr lang="en-US" dirty="0">
              <a:latin typeface="+mj-lt"/>
            </a:endParaRPr>
          </a:p>
          <a:p>
            <a:pPr marL="1022350" lvl="1" indent="-514350">
              <a:buAutoNum type="alphaUcPeriod"/>
            </a:pPr>
            <a:r>
              <a:rPr lang="en-US" dirty="0" err="1">
                <a:latin typeface="+mj-lt"/>
              </a:rPr>
              <a:t>Sí</a:t>
            </a:r>
            <a:r>
              <a:rPr lang="en-US" dirty="0">
                <a:latin typeface="+mj-lt"/>
              </a:rPr>
              <a:t>.</a:t>
            </a:r>
          </a:p>
          <a:p>
            <a:pPr marL="1022350" lvl="1" indent="-514350">
              <a:buAutoNum type="alphaUcPeriod"/>
            </a:pPr>
            <a:r>
              <a:rPr lang="en-US" dirty="0">
                <a:latin typeface="+mj-lt"/>
              </a:rPr>
              <a:t>No</a:t>
            </a:r>
          </a:p>
          <a:p>
            <a:pPr marL="5080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79BEDE-E404-929A-E936-9F9A5D4DEDF6}"/>
              </a:ext>
            </a:extLst>
          </p:cNvPr>
          <p:cNvSpPr txBox="1"/>
          <p:nvPr/>
        </p:nvSpPr>
        <p:spPr>
          <a:xfrm>
            <a:off x="97054" y="6284996"/>
            <a:ext cx="46266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https://imageio.forbes.com/specials-images/imageserve/1047311352/Employer-reviewing-job-application/0x0.jpg?format=jpg&amp;crop=7952,4472,x0,y0,safe&amp;width=960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92BAE7-2A12-A56F-7936-6E97F0F4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282" y="2961003"/>
            <a:ext cx="4964228" cy="2631691"/>
          </a:xfrm>
          <a:prstGeom prst="roundRect">
            <a:avLst>
              <a:gd name="adj" fmla="val 2363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(String[]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seEncontroMultiploDeCinco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false;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int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for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!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seEncontroMultiploDeCinco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%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seEncontroMultiploDeCinco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96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A55FE4-70B9-E3D1-2BA4-C6609B7C8630}"/>
              </a:ext>
            </a:extLst>
          </p:cNvPr>
          <p:cNvGrpSpPr/>
          <p:nvPr/>
        </p:nvGrpSpPr>
        <p:grpSpPr>
          <a:xfrm>
            <a:off x="0" y="2216647"/>
            <a:ext cx="12191999" cy="3888296"/>
            <a:chOff x="0" y="1764587"/>
            <a:chExt cx="12191999" cy="3888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41B1B9-0A87-4100-FA91-B70D5449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66683"/>
              <a:ext cx="5829300" cy="38862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ADE19C-FA63-0AA2-C78A-99D00A7DD070}"/>
                </a:ext>
              </a:extLst>
            </p:cNvPr>
            <p:cNvSpPr/>
            <p:nvPr/>
          </p:nvSpPr>
          <p:spPr>
            <a:xfrm>
              <a:off x="3729518" y="1764587"/>
              <a:ext cx="8462481" cy="3886200"/>
            </a:xfrm>
            <a:prstGeom prst="rect">
              <a:avLst/>
            </a:prstGeom>
            <a:gradFill flip="none" rotWithShape="1">
              <a:gsLst>
                <a:gs pos="11000">
                  <a:srgbClr val="BCA9E1"/>
                </a:gs>
                <a:gs pos="0">
                  <a:srgbClr val="BBA8E0">
                    <a:alpha val="0"/>
                  </a:srgbClr>
                </a:gs>
                <a:gs pos="100000">
                  <a:srgbClr val="C2B1E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784D05-1AC9-B646-F2AC-752E8667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348FF-AD66-26F7-F5F6-ED5CE27404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</a:t>
            </a:fld>
            <a:endParaRPr lang="es-P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A6A82-872A-49F1-14A6-7C412EBC9479}"/>
              </a:ext>
            </a:extLst>
          </p:cNvPr>
          <p:cNvSpPr txBox="1"/>
          <p:nvPr/>
        </p:nvSpPr>
        <p:spPr>
          <a:xfrm>
            <a:off x="48374" y="6284996"/>
            <a:ext cx="749328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https://media.istockphoto.com/id/1181209880/photo/portrait-of-her-she-nice-attractive-charming-lovely-creative-wavy-haired-girl-creating.jpg?s=612x612&amp;w=0&amp;k=20&amp;c=SVAHqs4Ye81WljXSdiuZD-IL4g-u4NJcPBPERIH4WPg=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8BAB12-0CAB-561B-92C9-27ADF1CA6409}"/>
              </a:ext>
            </a:extLst>
          </p:cNvPr>
          <p:cNvSpPr/>
          <p:nvPr/>
        </p:nvSpPr>
        <p:spPr>
          <a:xfrm>
            <a:off x="3503612" y="3054286"/>
            <a:ext cx="2685561" cy="697584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7CA4F-C1B2-0E33-EF81-3E662584B9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29518" y="2113907"/>
            <a:ext cx="7624282" cy="4003178"/>
          </a:xfrm>
        </p:spPr>
        <p:txBody>
          <a:bodyPr>
            <a:normAutofit/>
          </a:bodyPr>
          <a:lstStyle/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do-</a:t>
            </a:r>
            <a:r>
              <a:rPr lang="es-ES" dirty="0" err="1">
                <a:solidFill>
                  <a:srgbClr val="CFC0EA"/>
                </a:solidFill>
              </a:rPr>
              <a:t>while</a:t>
            </a:r>
            <a:endParaRPr lang="es-ES" dirty="0">
              <a:solidFill>
                <a:srgbClr val="CFC0EA"/>
              </a:solidFill>
            </a:endParaRP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chemeClr val="bg1"/>
                </a:solidFill>
              </a:rPr>
              <a:t>Bucle infinito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Validador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Menú de opciones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Usos </a:t>
            </a:r>
            <a:endParaRPr lang="en-US" dirty="0">
              <a:solidFill>
                <a:srgbClr val="CFC0E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18FF11-01AC-9A58-CA4A-1460A4C4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2915">
            <a:off x="2074384" y="2038690"/>
            <a:ext cx="1633870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54B47DD-C635-A8C5-8563-7BF7C1DC1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5" r="19260"/>
          <a:stretch/>
        </p:blipFill>
        <p:spPr>
          <a:xfrm>
            <a:off x="1" y="0"/>
            <a:ext cx="47237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1C1892-9AAD-1F24-8719-3A185025DD4B}"/>
              </a:ext>
            </a:extLst>
          </p:cNvPr>
          <p:cNvGrpSpPr/>
          <p:nvPr/>
        </p:nvGrpSpPr>
        <p:grpSpPr>
          <a:xfrm>
            <a:off x="835094" y="-42004"/>
            <a:ext cx="4629752" cy="1015663"/>
            <a:chOff x="924025" y="1526961"/>
            <a:chExt cx="4629752" cy="1015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A2B471-A308-3AD9-98B2-AE5BC114FE1A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2BD14-0EC8-96EE-710D-14064DBBB36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F534FA-6B7C-0F27-B195-F2B6D54D857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5F9896-BA2D-08E2-4FD9-EE2666BF432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254EFB-38B0-4700-46B3-B53BDC3A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587" y="849745"/>
            <a:ext cx="6054213" cy="785528"/>
          </a:xfrm>
        </p:spPr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194C3-3BD0-2FA3-7C14-99D2A23D2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30</a:t>
            </a:fld>
            <a:endParaRPr lang="es-P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60A599C-E39F-BAF0-7848-1189FEF361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9587" y="1846263"/>
            <a:ext cx="6054213" cy="4373562"/>
          </a:xfrm>
        </p:spPr>
        <p:txBody>
          <a:bodyPr/>
          <a:lstStyle/>
          <a:p>
            <a:pPr marL="50800" indent="0">
              <a:buNone/>
            </a:pPr>
            <a:r>
              <a:rPr lang="es-ES" dirty="0">
                <a:latin typeface="+mj-lt"/>
              </a:rPr>
              <a:t>3. En un bucle </a:t>
            </a:r>
            <a:r>
              <a:rPr lang="es-ES" dirty="0" err="1">
                <a:latin typeface="+mj-lt"/>
              </a:rPr>
              <a:t>for</a:t>
            </a:r>
            <a:r>
              <a:rPr lang="es-ES" dirty="0">
                <a:latin typeface="+mj-lt"/>
              </a:rPr>
              <a:t>, las instrucciones del cuerpo se ejecutan mientras la condición sea:</a:t>
            </a:r>
          </a:p>
          <a:p>
            <a:pPr marL="50800" indent="0">
              <a:buNone/>
            </a:pPr>
            <a:endParaRPr lang="es-ES" dirty="0">
              <a:latin typeface="+mj-lt"/>
            </a:endParaRPr>
          </a:p>
          <a:p>
            <a:pPr marL="1022350" lvl="1" indent="-514350">
              <a:buAutoNum type="alphaUcPeriod"/>
            </a:pPr>
            <a:r>
              <a:rPr lang="en-US" dirty="0">
                <a:latin typeface="+mj-lt"/>
              </a:rPr>
              <a:t>Falsa.</a:t>
            </a:r>
          </a:p>
          <a:p>
            <a:pPr marL="1022350" lvl="1" indent="-514350">
              <a:buAutoNum type="alphaUcPeriod"/>
            </a:pPr>
            <a:r>
              <a:rPr lang="en-US" dirty="0" err="1">
                <a:latin typeface="+mj-lt"/>
              </a:rPr>
              <a:t>Verdadera</a:t>
            </a:r>
            <a:r>
              <a:rPr lang="en-US" dirty="0">
                <a:latin typeface="+mj-lt"/>
              </a:rPr>
              <a:t>.</a:t>
            </a:r>
          </a:p>
          <a:p>
            <a:pPr marL="1022350" lvl="1" indent="-514350">
              <a:buAutoNum type="alphaUcPeriod"/>
            </a:pPr>
            <a:r>
              <a:rPr lang="en-US" dirty="0" err="1">
                <a:latin typeface="+mj-lt"/>
              </a:rPr>
              <a:t>Depende</a:t>
            </a:r>
            <a:r>
              <a:rPr lang="en-US" dirty="0">
                <a:latin typeface="+mj-lt"/>
              </a:rPr>
              <a:t> de la variable.</a:t>
            </a:r>
          </a:p>
          <a:p>
            <a:pPr marL="1022350" lvl="1" indent="-514350">
              <a:buAutoNum type="alphaUcPeriod"/>
            </a:pPr>
            <a:r>
              <a:rPr lang="en-US" dirty="0">
                <a:latin typeface="+mj-lt"/>
              </a:rPr>
              <a:t>No se </a:t>
            </a:r>
            <a:r>
              <a:rPr lang="en-US" dirty="0" err="1">
                <a:latin typeface="+mj-lt"/>
              </a:rPr>
              <a:t>puede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determinar</a:t>
            </a:r>
            <a:r>
              <a:rPr lang="en-US" dirty="0">
                <a:latin typeface="+mj-lt"/>
              </a:rPr>
              <a:t>.</a:t>
            </a:r>
          </a:p>
          <a:p>
            <a:pPr marL="5080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79BEDE-E404-929A-E936-9F9A5D4DEDF6}"/>
              </a:ext>
            </a:extLst>
          </p:cNvPr>
          <p:cNvSpPr txBox="1"/>
          <p:nvPr/>
        </p:nvSpPr>
        <p:spPr>
          <a:xfrm>
            <a:off x="97054" y="6284996"/>
            <a:ext cx="46266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https://imageio.forbes.com/specials-images/imageserve/1047311352/Employer-reviewing-job-application/0x0.jpg?format=jpg&amp;crop=7952,4472,x0,y0,safe&amp;width=960</a:t>
            </a:r>
          </a:p>
        </p:txBody>
      </p:sp>
    </p:spTree>
    <p:extLst>
      <p:ext uri="{BB962C8B-B14F-4D97-AF65-F5344CB8AC3E}">
        <p14:creationId xmlns:p14="http://schemas.microsoft.com/office/powerpoint/2010/main" val="192386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54B47DD-C635-A8C5-8563-7BF7C1DC1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5" r="19260"/>
          <a:stretch/>
        </p:blipFill>
        <p:spPr>
          <a:xfrm>
            <a:off x="1" y="0"/>
            <a:ext cx="47237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1C1892-9AAD-1F24-8719-3A185025DD4B}"/>
              </a:ext>
            </a:extLst>
          </p:cNvPr>
          <p:cNvGrpSpPr/>
          <p:nvPr/>
        </p:nvGrpSpPr>
        <p:grpSpPr>
          <a:xfrm>
            <a:off x="835094" y="-42004"/>
            <a:ext cx="4629752" cy="1015663"/>
            <a:chOff x="924025" y="1526961"/>
            <a:chExt cx="4629752" cy="1015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A2B471-A308-3AD9-98B2-AE5BC114FE1A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2BD14-0EC8-96EE-710D-14064DBBB36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F534FA-6B7C-0F27-B195-F2B6D54D857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5F9896-BA2D-08E2-4FD9-EE2666BF432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254EFB-38B0-4700-46B3-B53BDC3A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587" y="849745"/>
            <a:ext cx="6054213" cy="785528"/>
          </a:xfrm>
        </p:spPr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194C3-3BD0-2FA3-7C14-99D2A23D2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31</a:t>
            </a:fld>
            <a:endParaRPr lang="es-P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60A599C-E39F-BAF0-7848-1189FEF361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9587" y="1846263"/>
            <a:ext cx="6054213" cy="4875212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s-ES" dirty="0">
                <a:latin typeface="+mj-lt"/>
              </a:rPr>
              <a:t>1. ¿Cuántas veces se ejecuta el bucle </a:t>
            </a:r>
            <a:r>
              <a:rPr lang="es-ES" b="1" dirty="0" err="1">
                <a:latin typeface="+mj-lt"/>
              </a:rPr>
              <a:t>for</a:t>
            </a:r>
            <a:r>
              <a:rPr lang="es-ES" dirty="0">
                <a:latin typeface="+mj-lt"/>
              </a:rPr>
              <a:t>?</a:t>
            </a:r>
          </a:p>
          <a:p>
            <a:pPr marL="50800" indent="0">
              <a:buNone/>
            </a:pPr>
            <a:endParaRPr lang="es-ES" dirty="0">
              <a:latin typeface="+mj-lt"/>
            </a:endParaRPr>
          </a:p>
          <a:p>
            <a:pPr marL="50800" indent="0">
              <a:buNone/>
            </a:pPr>
            <a:endParaRPr lang="es-ES" dirty="0">
              <a:latin typeface="+mj-lt"/>
            </a:endParaRPr>
          </a:p>
          <a:p>
            <a:pPr marL="50800" indent="0">
              <a:buNone/>
            </a:pPr>
            <a:endParaRPr lang="es-ES" dirty="0">
              <a:latin typeface="+mj-lt"/>
            </a:endParaRPr>
          </a:p>
          <a:p>
            <a:pPr marL="1022350" lvl="1" indent="-514350">
              <a:buAutoNum type="alphaUcPeriod"/>
            </a:pPr>
            <a:r>
              <a:rPr lang="en-US" dirty="0">
                <a:latin typeface="+mj-lt"/>
              </a:rPr>
              <a:t>10.</a:t>
            </a:r>
          </a:p>
          <a:p>
            <a:pPr marL="1022350" lvl="1" indent="-514350">
              <a:buAutoNum type="alphaUcPeriod"/>
            </a:pPr>
            <a:r>
              <a:rPr lang="en-US" dirty="0" err="1">
                <a:latin typeface="+mj-lt"/>
              </a:rPr>
              <a:t>Ninguna</a:t>
            </a:r>
            <a:r>
              <a:rPr lang="en-US" dirty="0">
                <a:latin typeface="+mj-lt"/>
              </a:rPr>
              <a:t>.</a:t>
            </a:r>
          </a:p>
          <a:p>
            <a:pPr marL="1022350" lvl="1" indent="-514350">
              <a:buAutoNum type="alphaUcPeriod"/>
            </a:pPr>
            <a:r>
              <a:rPr lang="en-US" dirty="0">
                <a:latin typeface="+mj-lt"/>
              </a:rPr>
              <a:t>Es </a:t>
            </a:r>
            <a:r>
              <a:rPr lang="en-US" dirty="0" err="1">
                <a:latin typeface="+mj-lt"/>
              </a:rPr>
              <a:t>infinito</a:t>
            </a:r>
            <a:r>
              <a:rPr lang="en-US" dirty="0">
                <a:latin typeface="+mj-lt"/>
              </a:rPr>
              <a:t>.</a:t>
            </a:r>
          </a:p>
          <a:p>
            <a:pPr marL="1022350" lvl="1" indent="-514350">
              <a:buAutoNum type="alphaUcPeriod"/>
            </a:pPr>
            <a:r>
              <a:rPr lang="en-US" dirty="0">
                <a:latin typeface="+mj-lt"/>
              </a:rPr>
              <a:t>1.</a:t>
            </a:r>
          </a:p>
          <a:p>
            <a:pPr marL="5080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79BEDE-E404-929A-E936-9F9A5D4DEDF6}"/>
              </a:ext>
            </a:extLst>
          </p:cNvPr>
          <p:cNvSpPr txBox="1"/>
          <p:nvPr/>
        </p:nvSpPr>
        <p:spPr>
          <a:xfrm>
            <a:off x="97054" y="6284996"/>
            <a:ext cx="46266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https://imageio.forbes.com/specials-images/imageserve/1047311352/Employer-reviewing-job-application/0x0.jpg?format=jpg&amp;crop=7952,4472,x0,y0,safe&amp;width=960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CB8A172-E7B4-AE45-DF61-B4327C761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996" y="3100990"/>
            <a:ext cx="4000396" cy="1287800"/>
          </a:xfrm>
          <a:prstGeom prst="roundRect">
            <a:avLst>
              <a:gd name="adj" fmla="val 12678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++)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08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FB273AB-794E-47E2-3011-C9C500E2C5B3}"/>
              </a:ext>
            </a:extLst>
          </p:cNvPr>
          <p:cNvGrpSpPr/>
          <p:nvPr/>
        </p:nvGrpSpPr>
        <p:grpSpPr>
          <a:xfrm>
            <a:off x="838200" y="-3193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EDFD94-EA5B-4DC4-3FBF-AA7E6E4AB888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546B63-3AB6-1BAB-8FBE-059D31122AC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3E87AE-B8B9-335A-4E25-654DD2C602BD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A5CF88-5A75-E1C0-E320-5AB1722889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254EFB-38B0-4700-46B3-B53BDC3A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194C3-3BD0-2FA3-7C14-99D2A23D2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32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FB7AA-7AF6-C948-69DE-6A0609F1D7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2"/>
            <a:ext cx="6175342" cy="4510087"/>
          </a:xfrm>
        </p:spPr>
        <p:txBody>
          <a:bodyPr>
            <a:normAutofit fontScale="92500"/>
          </a:bodyPr>
          <a:lstStyle/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Generar los N primeros números de una progresión aritmética o geométrica. </a:t>
            </a:r>
          </a:p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El usuario determina el tipo de progresión, y proporciona el valor de la razón y el número de términos a generar.</a:t>
            </a:r>
          </a:p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La serie de números debe acumularse en una cadena utilizando </a:t>
            </a:r>
            <a:r>
              <a:rPr lang="es-ES" dirty="0" err="1">
                <a:solidFill>
                  <a:schemeClr val="accent2"/>
                </a:solidFill>
              </a:rPr>
              <a:t>String.format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. Mostrar al final la serie generada.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5226CD-C4F0-0031-5AA2-F8A82641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4" y="2112676"/>
            <a:ext cx="3590925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232A99-F930-2502-7B95-E01E9C480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4" y="4290667"/>
            <a:ext cx="3514725" cy="1266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C05606-34C3-F932-BB7E-2458CFDB8D54}"/>
              </a:ext>
            </a:extLst>
          </p:cNvPr>
          <p:cNvSpPr txBox="1"/>
          <p:nvPr/>
        </p:nvSpPr>
        <p:spPr>
          <a:xfrm>
            <a:off x="7762874" y="1611598"/>
            <a:ext cx="39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Ejemplo de progresión aritmética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3A9477-1CEB-33A3-D0CD-9372F6B4AE44}"/>
              </a:ext>
            </a:extLst>
          </p:cNvPr>
          <p:cNvSpPr txBox="1"/>
          <p:nvPr/>
        </p:nvSpPr>
        <p:spPr>
          <a:xfrm>
            <a:off x="7839074" y="3799308"/>
            <a:ext cx="39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Ejemplo de progresión geométrica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78AD61-FBB1-F3AE-11AC-3A866BA6B133}"/>
              </a:ext>
            </a:extLst>
          </p:cNvPr>
          <p:cNvSpPr txBox="1"/>
          <p:nvPr/>
        </p:nvSpPr>
        <p:spPr>
          <a:xfrm>
            <a:off x="181467" y="6213644"/>
            <a:ext cx="609442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https://i.ytimg.com/vi/cBZkzo3RGzY/maxresdefault.jpg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https://i.ytimg.com/vi/U-hhp4x4JcE/maxresdefault.jpg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58329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BB5845-9A47-FEDC-A85E-2D014CA2F3DA}"/>
              </a:ext>
            </a:extLst>
          </p:cNvPr>
          <p:cNvSpPr/>
          <p:nvPr/>
        </p:nvSpPr>
        <p:spPr>
          <a:xfrm>
            <a:off x="0" y="6356350"/>
            <a:ext cx="7320380" cy="501650"/>
          </a:xfrm>
          <a:prstGeom prst="rect">
            <a:avLst/>
          </a:prstGeom>
          <a:solidFill>
            <a:srgbClr val="E5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Resumen de la sesión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D7EB-E94C-4379-ADE6-A12EB7C4C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6555658" cy="4373562"/>
          </a:xfrm>
        </p:spPr>
        <p:txBody>
          <a:bodyPr>
            <a:normAutofit/>
          </a:bodyPr>
          <a:lstStyle/>
          <a:p>
            <a:r>
              <a:rPr lang="es-ES" dirty="0">
                <a:latin typeface="Helvetica"/>
              </a:rPr>
              <a:t>¿Cómo funciona un bucle </a:t>
            </a:r>
            <a:r>
              <a:rPr lang="es-ES" b="1" dirty="0" err="1">
                <a:latin typeface="Helvetica"/>
              </a:rPr>
              <a:t>for</a:t>
            </a:r>
            <a:r>
              <a:rPr lang="es-ES" dirty="0">
                <a:latin typeface="Helvetica"/>
              </a:rPr>
              <a:t>?</a:t>
            </a:r>
          </a:p>
          <a:p>
            <a:r>
              <a:rPr lang="es-ES" dirty="0">
                <a:latin typeface="Helvetica"/>
              </a:rPr>
              <a:t>¿Qué lo diferencia de las estructuras </a:t>
            </a:r>
            <a:r>
              <a:rPr lang="es-ES" b="1" dirty="0" err="1">
                <a:latin typeface="Helvetica"/>
              </a:rPr>
              <a:t>while</a:t>
            </a:r>
            <a:r>
              <a:rPr lang="es-ES" dirty="0">
                <a:latin typeface="Helvetica"/>
              </a:rPr>
              <a:t> y </a:t>
            </a:r>
            <a:r>
              <a:rPr lang="es-ES" b="1" dirty="0">
                <a:latin typeface="Helvetica"/>
              </a:rPr>
              <a:t>do-</a:t>
            </a:r>
            <a:r>
              <a:rPr lang="es-ES" b="1" dirty="0" err="1">
                <a:latin typeface="Helvetica"/>
              </a:rPr>
              <a:t>while</a:t>
            </a:r>
            <a:r>
              <a:rPr lang="es-ES" dirty="0">
                <a:latin typeface="Helvetica"/>
              </a:rPr>
              <a:t>?</a:t>
            </a:r>
          </a:p>
          <a:p>
            <a:r>
              <a:rPr lang="es-ES" dirty="0">
                <a:latin typeface="Helvetica"/>
              </a:rPr>
              <a:t>¿Qué beneficios/ventajas nos brinda el bucle </a:t>
            </a:r>
            <a:r>
              <a:rPr lang="es-ES" b="1" dirty="0" err="1">
                <a:latin typeface="Helvetica"/>
              </a:rPr>
              <a:t>for</a:t>
            </a:r>
            <a:r>
              <a:rPr lang="es-ES" dirty="0">
                <a:latin typeface="Helvetica"/>
              </a:rPr>
              <a:t>?</a:t>
            </a:r>
          </a:p>
          <a:p>
            <a:r>
              <a:rPr lang="es-ES" dirty="0">
                <a:latin typeface="Helvetica"/>
              </a:rPr>
              <a:t>¿Cuándo es ideal usar </a:t>
            </a:r>
            <a:r>
              <a:rPr lang="es-ES" b="1" dirty="0" err="1">
                <a:latin typeface="Helvetica"/>
              </a:rPr>
              <a:t>for</a:t>
            </a:r>
            <a:r>
              <a:rPr lang="es-ES" dirty="0">
                <a:latin typeface="Helvetica"/>
              </a:rPr>
              <a:t> sobre </a:t>
            </a:r>
            <a:r>
              <a:rPr lang="es-ES" b="1" dirty="0" err="1">
                <a:latin typeface="Helvetica"/>
              </a:rPr>
              <a:t>while</a:t>
            </a:r>
            <a:r>
              <a:rPr lang="es-ES" dirty="0">
                <a:latin typeface="Helvetica"/>
              </a:rPr>
              <a:t> o </a:t>
            </a:r>
            <a:r>
              <a:rPr lang="es-ES" b="1" dirty="0">
                <a:latin typeface="Helvetica"/>
              </a:rPr>
              <a:t>do-</a:t>
            </a:r>
            <a:r>
              <a:rPr lang="es-ES" b="1" dirty="0" err="1">
                <a:latin typeface="Helvetica"/>
              </a:rPr>
              <a:t>while</a:t>
            </a:r>
            <a:r>
              <a:rPr lang="es-ES" dirty="0">
                <a:latin typeface="Helvetica"/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6163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33</a:t>
            </a:fld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https://dpemfoco.com.br/wp-content/uploads/2019/08/Departamento-de-Pessoal-em-Foco-Checklist-Check-list-Checklists.png</a:t>
            </a:r>
          </a:p>
        </p:txBody>
      </p:sp>
      <p:pic>
        <p:nvPicPr>
          <p:cNvPr id="4098" name="Picture 2" descr="Departamento de Pessoal em Foco - Checklist, Check list, Checklists |  Departamento de Pessoal em Foco">
            <a:extLst>
              <a:ext uri="{FF2B5EF4-FFF2-40B4-BE49-F238E27FC236}">
                <a16:creationId xmlns:a16="http://schemas.microsoft.com/office/drawing/2014/main" id="{F8CB8AA5-99DD-1396-1A63-37571903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380" y="2484438"/>
            <a:ext cx="4871619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Bibliografía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34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8370455" cy="4373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ES"/>
              <a:t>Tanenbaum &amp; Van </a:t>
            </a:r>
            <a:r>
              <a:rPr lang="es-ES" err="1"/>
              <a:t>Steen</a:t>
            </a:r>
            <a:r>
              <a:rPr lang="es-ES"/>
              <a:t> (2008). 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Algoritmos y Estructuras de Datos - Principios y Paradigmas, 2da Edición</a:t>
            </a:r>
            <a:r>
              <a:rPr lang="es-ES"/>
              <a:t>. Pearson </a:t>
            </a:r>
            <a:r>
              <a:rPr lang="es-ES" err="1"/>
              <a:t>Education</a:t>
            </a:r>
            <a:r>
              <a:rPr lang="es-ES"/>
              <a:t>​.</a:t>
            </a:r>
          </a:p>
          <a:p>
            <a:pPr>
              <a:lnSpc>
                <a:spcPct val="120000"/>
              </a:lnSpc>
            </a:pPr>
            <a:r>
              <a:rPr lang="en-US"/>
              <a:t>Khalid A. Mughal &amp; Rolf W. Rasmussen (2017). A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Programmer’s guide to Java SE 8 Oracle Certified Associate</a:t>
            </a:r>
            <a:r>
              <a:rPr lang="es-ES"/>
              <a:t>.</a:t>
            </a:r>
          </a:p>
          <a:p>
            <a:pPr>
              <a:lnSpc>
                <a:spcPct val="120000"/>
              </a:lnSpc>
            </a:pPr>
            <a:r>
              <a:rPr lang="es-ES" err="1"/>
              <a:t>Schildt</a:t>
            </a:r>
            <a:r>
              <a:rPr lang="es-ES"/>
              <a:t>, Herbert (2019). 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A Java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Beginner’s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Guide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Eighth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/>
              <a:t>. Oracle </a:t>
            </a:r>
            <a:r>
              <a:rPr lang="es-ES" err="1"/>
              <a:t>Press</a:t>
            </a:r>
            <a:r>
              <a:rPr lang="es-ES"/>
              <a:t>.</a:t>
            </a:r>
          </a:p>
          <a:p>
            <a:pPr>
              <a:lnSpc>
                <a:spcPct val="120000"/>
              </a:lnSpc>
            </a:pPr>
            <a:r>
              <a:rPr lang="es-ES" err="1"/>
              <a:t>Schildt</a:t>
            </a:r>
            <a:r>
              <a:rPr lang="es-ES"/>
              <a:t>, Herbert (2019). 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Complete Reference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Eleventh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/>
              <a:t>. Oracle </a:t>
            </a:r>
            <a:r>
              <a:rPr lang="es-ES" err="1"/>
              <a:t>Press</a:t>
            </a:r>
            <a:r>
              <a:rPr lang="es-ES"/>
              <a:t>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1AEC-CD51-7E5F-26CB-5CDC143B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18"/>
          <a:stretch/>
        </p:blipFill>
        <p:spPr>
          <a:xfrm>
            <a:off x="9208655" y="1057997"/>
            <a:ext cx="2983345" cy="516860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https://pngimg.com/d/book_PNG51088.png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A55FE4-70B9-E3D1-2BA4-C6609B7C8630}"/>
              </a:ext>
            </a:extLst>
          </p:cNvPr>
          <p:cNvGrpSpPr/>
          <p:nvPr/>
        </p:nvGrpSpPr>
        <p:grpSpPr>
          <a:xfrm>
            <a:off x="0" y="2216647"/>
            <a:ext cx="12191999" cy="3888296"/>
            <a:chOff x="0" y="1764587"/>
            <a:chExt cx="12191999" cy="3888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41B1B9-0A87-4100-FA91-B70D5449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66683"/>
              <a:ext cx="5829300" cy="38862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ADE19C-FA63-0AA2-C78A-99D00A7DD070}"/>
                </a:ext>
              </a:extLst>
            </p:cNvPr>
            <p:cNvSpPr/>
            <p:nvPr/>
          </p:nvSpPr>
          <p:spPr>
            <a:xfrm>
              <a:off x="3729518" y="1764587"/>
              <a:ext cx="8462481" cy="3886200"/>
            </a:xfrm>
            <a:prstGeom prst="rect">
              <a:avLst/>
            </a:prstGeom>
            <a:gradFill flip="none" rotWithShape="1">
              <a:gsLst>
                <a:gs pos="11000">
                  <a:srgbClr val="BCA9E1"/>
                </a:gs>
                <a:gs pos="0">
                  <a:srgbClr val="BBA8E0">
                    <a:alpha val="0"/>
                  </a:srgbClr>
                </a:gs>
                <a:gs pos="100000">
                  <a:srgbClr val="C2B1E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784D05-1AC9-B646-F2AC-752E8667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348FF-AD66-26F7-F5F6-ED5CE27404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4</a:t>
            </a:fld>
            <a:endParaRPr lang="es-P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A6A82-872A-49F1-14A6-7C412EBC9479}"/>
              </a:ext>
            </a:extLst>
          </p:cNvPr>
          <p:cNvSpPr txBox="1"/>
          <p:nvPr/>
        </p:nvSpPr>
        <p:spPr>
          <a:xfrm>
            <a:off x="48374" y="6284996"/>
            <a:ext cx="749328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https://media.istockphoto.com/id/1181209880/photo/portrait-of-her-she-nice-attractive-charming-lovely-creative-wavy-haired-girl-creating.jpg?s=612x612&amp;w=0&amp;k=20&amp;c=SVAHqs4Ye81WljXSdiuZD-IL4g-u4NJcPBPERIH4WPg=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B52A2C-396A-8F95-8071-9BA137899FB6}"/>
              </a:ext>
            </a:extLst>
          </p:cNvPr>
          <p:cNvSpPr/>
          <p:nvPr/>
        </p:nvSpPr>
        <p:spPr>
          <a:xfrm>
            <a:off x="3511642" y="3837496"/>
            <a:ext cx="2222408" cy="697584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7CA4F-C1B2-0E33-EF81-3E662584B9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29518" y="2113907"/>
            <a:ext cx="7624282" cy="4003178"/>
          </a:xfrm>
        </p:spPr>
        <p:txBody>
          <a:bodyPr>
            <a:normAutofit/>
          </a:bodyPr>
          <a:lstStyle/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do-</a:t>
            </a:r>
            <a:r>
              <a:rPr lang="es-ES" dirty="0" err="1">
                <a:solidFill>
                  <a:srgbClr val="CFC0EA"/>
                </a:solidFill>
              </a:rPr>
              <a:t>while</a:t>
            </a:r>
            <a:endParaRPr lang="es-ES" dirty="0">
              <a:solidFill>
                <a:srgbClr val="CFC0EA"/>
              </a:solidFill>
            </a:endParaRP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Bucle infinito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chemeClr val="bg1"/>
                </a:solidFill>
              </a:rPr>
              <a:t>Validador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Menú de opciones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Usos </a:t>
            </a:r>
            <a:endParaRPr lang="en-US" dirty="0">
              <a:solidFill>
                <a:srgbClr val="CFC0E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E32F68-A872-939B-92DD-91E64C78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50892">
            <a:off x="21264" y="1309723"/>
            <a:ext cx="1633870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A55FE4-70B9-E3D1-2BA4-C6609B7C8630}"/>
              </a:ext>
            </a:extLst>
          </p:cNvPr>
          <p:cNvGrpSpPr/>
          <p:nvPr/>
        </p:nvGrpSpPr>
        <p:grpSpPr>
          <a:xfrm>
            <a:off x="0" y="2216647"/>
            <a:ext cx="12191999" cy="3888296"/>
            <a:chOff x="0" y="1764587"/>
            <a:chExt cx="12191999" cy="3888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41B1B9-0A87-4100-FA91-B70D5449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66683"/>
              <a:ext cx="5829300" cy="38862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ADE19C-FA63-0AA2-C78A-99D00A7DD070}"/>
                </a:ext>
              </a:extLst>
            </p:cNvPr>
            <p:cNvSpPr/>
            <p:nvPr/>
          </p:nvSpPr>
          <p:spPr>
            <a:xfrm>
              <a:off x="3729518" y="1764587"/>
              <a:ext cx="8462481" cy="3886200"/>
            </a:xfrm>
            <a:prstGeom prst="rect">
              <a:avLst/>
            </a:prstGeom>
            <a:gradFill flip="none" rotWithShape="1">
              <a:gsLst>
                <a:gs pos="11000">
                  <a:srgbClr val="BCA9E1"/>
                </a:gs>
                <a:gs pos="0">
                  <a:srgbClr val="BBA8E0">
                    <a:alpha val="0"/>
                  </a:srgbClr>
                </a:gs>
                <a:gs pos="100000">
                  <a:srgbClr val="C2B1E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784D05-1AC9-B646-F2AC-752E8667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348FF-AD66-26F7-F5F6-ED5CE27404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5</a:t>
            </a:fld>
            <a:endParaRPr lang="es-P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A6A82-872A-49F1-14A6-7C412EBC9479}"/>
              </a:ext>
            </a:extLst>
          </p:cNvPr>
          <p:cNvSpPr txBox="1"/>
          <p:nvPr/>
        </p:nvSpPr>
        <p:spPr>
          <a:xfrm>
            <a:off x="48374" y="6284996"/>
            <a:ext cx="749328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https://media.istockphoto.com/id/1181209880/photo/portrait-of-her-she-nice-attractive-charming-lovely-creative-wavy-haired-girl-creating.jpg?s=612x612&amp;w=0&amp;k=20&amp;c=SVAHqs4Ye81WljXSdiuZD-IL4g-u4NJcPBPERIH4WPg=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C9F418-8A15-2451-C2A8-ADFD3C6DE9A2}"/>
              </a:ext>
            </a:extLst>
          </p:cNvPr>
          <p:cNvSpPr/>
          <p:nvPr/>
        </p:nvSpPr>
        <p:spPr>
          <a:xfrm>
            <a:off x="3503613" y="4605190"/>
            <a:ext cx="3630612" cy="697584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7CA4F-C1B2-0E33-EF81-3E662584B9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29518" y="2113907"/>
            <a:ext cx="7624282" cy="4003178"/>
          </a:xfrm>
        </p:spPr>
        <p:txBody>
          <a:bodyPr>
            <a:normAutofit/>
          </a:bodyPr>
          <a:lstStyle/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do-</a:t>
            </a:r>
            <a:r>
              <a:rPr lang="es-ES" dirty="0" err="1">
                <a:solidFill>
                  <a:srgbClr val="CFC0EA"/>
                </a:solidFill>
              </a:rPr>
              <a:t>while</a:t>
            </a:r>
            <a:endParaRPr lang="es-ES" dirty="0">
              <a:solidFill>
                <a:srgbClr val="CFC0EA"/>
              </a:solidFill>
            </a:endParaRP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Bucle infinito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Validador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chemeClr val="bg1"/>
                </a:solidFill>
              </a:rPr>
              <a:t>Menú de opciones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Usos </a:t>
            </a:r>
            <a:endParaRPr lang="en-US" dirty="0">
              <a:solidFill>
                <a:srgbClr val="CFC0E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1F975-C197-2A72-70CE-B7B6F6E9A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82191">
            <a:off x="2161145" y="2811194"/>
            <a:ext cx="1633870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1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A55FE4-70B9-E3D1-2BA4-C6609B7C8630}"/>
              </a:ext>
            </a:extLst>
          </p:cNvPr>
          <p:cNvGrpSpPr/>
          <p:nvPr/>
        </p:nvGrpSpPr>
        <p:grpSpPr>
          <a:xfrm>
            <a:off x="0" y="2216647"/>
            <a:ext cx="12191999" cy="3888296"/>
            <a:chOff x="0" y="1764587"/>
            <a:chExt cx="12191999" cy="3888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41B1B9-0A87-4100-FA91-B70D5449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66683"/>
              <a:ext cx="5829300" cy="38862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ADE19C-FA63-0AA2-C78A-99D00A7DD070}"/>
                </a:ext>
              </a:extLst>
            </p:cNvPr>
            <p:cNvSpPr/>
            <p:nvPr/>
          </p:nvSpPr>
          <p:spPr>
            <a:xfrm>
              <a:off x="3729518" y="1764587"/>
              <a:ext cx="8462481" cy="3886200"/>
            </a:xfrm>
            <a:prstGeom prst="rect">
              <a:avLst/>
            </a:prstGeom>
            <a:gradFill flip="none" rotWithShape="1">
              <a:gsLst>
                <a:gs pos="11000">
                  <a:srgbClr val="BCA9E1"/>
                </a:gs>
                <a:gs pos="0">
                  <a:srgbClr val="BBA8E0">
                    <a:alpha val="0"/>
                  </a:srgbClr>
                </a:gs>
                <a:gs pos="100000">
                  <a:srgbClr val="C2B1E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784D05-1AC9-B646-F2AC-752E8667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348FF-AD66-26F7-F5F6-ED5CE27404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6</a:t>
            </a:fld>
            <a:endParaRPr lang="es-P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A6A82-872A-49F1-14A6-7C412EBC9479}"/>
              </a:ext>
            </a:extLst>
          </p:cNvPr>
          <p:cNvSpPr txBox="1"/>
          <p:nvPr/>
        </p:nvSpPr>
        <p:spPr>
          <a:xfrm>
            <a:off x="48374" y="6284996"/>
            <a:ext cx="749328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https://media.istockphoto.com/id/1181209880/photo/portrait-of-her-she-nice-attractive-charming-lovely-creative-wavy-haired-girl-creating.jpg?s=612x612&amp;w=0&amp;k=20&amp;c=SVAHqs4Ye81WljXSdiuZD-IL4g-u4NJcPBPERIH4WPg=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9540DB-372F-E943-24FF-509A47C8BA61}"/>
              </a:ext>
            </a:extLst>
          </p:cNvPr>
          <p:cNvSpPr/>
          <p:nvPr/>
        </p:nvSpPr>
        <p:spPr>
          <a:xfrm>
            <a:off x="3508962" y="5357638"/>
            <a:ext cx="1586245" cy="697584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7CA4F-C1B2-0E33-EF81-3E662584B9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29518" y="2113907"/>
            <a:ext cx="7624282" cy="4003178"/>
          </a:xfrm>
        </p:spPr>
        <p:txBody>
          <a:bodyPr>
            <a:normAutofit/>
          </a:bodyPr>
          <a:lstStyle/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do-</a:t>
            </a:r>
            <a:r>
              <a:rPr lang="es-ES" dirty="0" err="1">
                <a:solidFill>
                  <a:srgbClr val="CFC0EA"/>
                </a:solidFill>
              </a:rPr>
              <a:t>while</a:t>
            </a:r>
            <a:endParaRPr lang="es-ES" dirty="0">
              <a:solidFill>
                <a:srgbClr val="CFC0EA"/>
              </a:solidFill>
            </a:endParaRP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Bucle infinito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Validador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rgbClr val="CFC0EA"/>
                </a:solidFill>
              </a:rPr>
              <a:t>Menú de opciones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s-ES" dirty="0">
                <a:solidFill>
                  <a:schemeClr val="bg1"/>
                </a:solidFill>
              </a:rPr>
              <a:t>Usos</a:t>
            </a:r>
            <a:r>
              <a:rPr lang="es-ES" dirty="0">
                <a:solidFill>
                  <a:srgbClr val="CFC0EA"/>
                </a:solidFill>
              </a:rPr>
              <a:t> </a:t>
            </a:r>
            <a:endParaRPr lang="en-US" dirty="0">
              <a:solidFill>
                <a:srgbClr val="CFC0E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494FF4-82BE-071B-EDCA-6DB5B1ED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8251">
            <a:off x="1704667" y="1584539"/>
            <a:ext cx="1633870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54F9E4-73EC-5803-C251-20C8EB58177E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398"/>
            <a:ext cx="9144000" cy="2858703"/>
          </a:xfrm>
        </p:spPr>
        <p:txBody>
          <a:bodyPr>
            <a:normAutofit/>
          </a:bodyPr>
          <a:lstStyle/>
          <a:p>
            <a:r>
              <a:rPr lang="es-ES" dirty="0">
                <a:latin typeface="Helvetica"/>
              </a:rPr>
              <a:t>Estructura Repetitiva </a:t>
            </a:r>
            <a:br>
              <a:rPr lang="es-ES" dirty="0">
                <a:latin typeface="Helvetica"/>
              </a:rPr>
            </a:br>
            <a:r>
              <a:rPr lang="es-E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es-ES" dirty="0">
                <a:latin typeface="Helvetica"/>
              </a:rPr>
              <a:t> (I)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4109"/>
            <a:ext cx="9144000" cy="856649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chemeClr val="bg1">
                    <a:lumMod val="65000"/>
                  </a:schemeClr>
                </a:solidFill>
                <a:latin typeface="Helvetica"/>
              </a:rPr>
              <a:t>Semana 08 - Sesión 15</a:t>
            </a:r>
            <a:endParaRPr 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616BAE-1AD3-82F8-2EF2-47A3A8DD5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48" y="3303161"/>
            <a:ext cx="2072874" cy="20687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D567C9-1797-3A8F-56BB-65165FEA6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797" y="910687"/>
            <a:ext cx="2566287" cy="26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Conocimientos previos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2340C-8AA3-8B1A-7CDE-78414DAAED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103805" cy="4373562"/>
          </a:xfrm>
        </p:spPr>
        <p:txBody>
          <a:bodyPr/>
          <a:lstStyle/>
          <a:p>
            <a:pPr marL="50800" indent="0">
              <a:buNone/>
            </a:pPr>
            <a:r>
              <a:rPr lang="es-ES" dirty="0"/>
              <a:t>Observa y responde:</a:t>
            </a:r>
          </a:p>
          <a:p>
            <a:r>
              <a:rPr lang="en-US" dirty="0"/>
              <a:t>¿Qué </a:t>
            </a:r>
            <a:r>
              <a:rPr lang="en-US" dirty="0" err="1"/>
              <a:t>muestran</a:t>
            </a:r>
            <a:r>
              <a:rPr lang="en-US" dirty="0"/>
              <a:t> las </a:t>
            </a:r>
            <a:r>
              <a:rPr lang="en-US" dirty="0" err="1"/>
              <a:t>imágenes</a:t>
            </a:r>
            <a:r>
              <a:rPr lang="en-US" dirty="0"/>
              <a:t>?</a:t>
            </a:r>
          </a:p>
          <a:p>
            <a:r>
              <a:rPr lang="en-US" dirty="0"/>
              <a:t>¿Qué se </a:t>
            </a:r>
            <a:r>
              <a:rPr lang="en-US" dirty="0" err="1"/>
              <a:t>repite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?</a:t>
            </a:r>
          </a:p>
          <a:p>
            <a:r>
              <a:rPr lang="en-US" dirty="0"/>
              <a:t>¿Se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repeticiones</a:t>
            </a:r>
            <a:r>
              <a:rPr lang="en-US" dirty="0"/>
              <a:t>?</a:t>
            </a:r>
          </a:p>
          <a:p>
            <a:r>
              <a:rPr lang="en-US" dirty="0"/>
              <a:t>¿Qué </a:t>
            </a:r>
            <a:r>
              <a:rPr lang="en-US" dirty="0" err="1"/>
              <a:t>similitud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con la </a:t>
            </a:r>
            <a:r>
              <a:rPr lang="en-US" dirty="0" err="1"/>
              <a:t>programación</a:t>
            </a:r>
            <a:r>
              <a:rPr lang="en-US" dirty="0"/>
              <a:t>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214C31-51D4-8357-6936-08EBD3FE200D}"/>
              </a:ext>
            </a:extLst>
          </p:cNvPr>
          <p:cNvGrpSpPr/>
          <p:nvPr/>
        </p:nvGrpSpPr>
        <p:grpSpPr>
          <a:xfrm>
            <a:off x="7197876" y="4143350"/>
            <a:ext cx="2320506" cy="2317284"/>
            <a:chOff x="6577411" y="3210055"/>
            <a:chExt cx="2918714" cy="2914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5D121F-A345-77F3-5C81-EB2A8ADA9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7411" y="3517074"/>
              <a:ext cx="2607642" cy="26076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4E7697-3F95-F35B-4E10-824EAA5C8DD1}"/>
                </a:ext>
              </a:extLst>
            </p:cNvPr>
            <p:cNvSpPr/>
            <p:nvPr/>
          </p:nvSpPr>
          <p:spPr>
            <a:xfrm>
              <a:off x="8572100" y="3210055"/>
              <a:ext cx="924025" cy="924025"/>
            </a:xfrm>
            <a:prstGeom prst="ellipse">
              <a:avLst/>
            </a:prstGeom>
            <a:solidFill>
              <a:srgbClr val="F0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/>
                <a:t>19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2C63E1-C130-5D44-D90F-B699EECE90FE}"/>
              </a:ext>
            </a:extLst>
          </p:cNvPr>
          <p:cNvSpPr txBox="1"/>
          <p:nvPr/>
        </p:nvSpPr>
        <p:spPr>
          <a:xfrm>
            <a:off x="176979" y="6193611"/>
            <a:ext cx="770849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65000"/>
                  </a:schemeClr>
                </a:solidFill>
              </a:rPr>
              <a:t>Imagen obtenida de:</a:t>
            </a:r>
          </a:p>
          <a:p>
            <a:r>
              <a:rPr lang="es-ES" sz="900" dirty="0">
                <a:solidFill>
                  <a:schemeClr val="bg1">
                    <a:lumMod val="65000"/>
                  </a:schemeClr>
                </a:solidFill>
              </a:rPr>
              <a:t>https://cdn.fedweb.org/fed-16/2/calender.jpg​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https://global.discourse-cdn.com/codecademy/optimized/5X/3/e/e/4/3ee42e773ac6a8d937a25bf2c8e527c9a3cd72bc_2_501x500.jpeg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B0424-13E9-17D5-303C-3898AE35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644" y="1045027"/>
            <a:ext cx="5253356" cy="5253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Logro de aprendizaje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105808" cy="4373562"/>
          </a:xfrm>
        </p:spPr>
        <p:txBody>
          <a:bodyPr/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</a:t>
            </a:r>
            <a:r>
              <a:rPr lang="es-ES" dirty="0"/>
              <a:t>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/>
              <a:t> </a:t>
            </a:r>
            <a:r>
              <a:rPr lang="es-ES" dirty="0">
                <a:solidFill>
                  <a:schemeClr val="accent5"/>
                </a:solidFill>
              </a:rPr>
              <a:t>reconoce</a:t>
            </a:r>
            <a:r>
              <a:rPr lang="es-ES" dirty="0"/>
              <a:t> </a:t>
            </a:r>
            <a:r>
              <a:rPr lang="es-ES" dirty="0">
                <a:solidFill>
                  <a:schemeClr val="accent4"/>
                </a:solidFill>
              </a:rPr>
              <a:t>la estructura repetitiva </a:t>
            </a:r>
            <a:r>
              <a:rPr lang="es-ES" dirty="0" err="1">
                <a:solidFill>
                  <a:schemeClr val="accent4"/>
                </a:solidFill>
              </a:rPr>
              <a:t>for</a:t>
            </a:r>
            <a:r>
              <a:rPr lang="es-ES" dirty="0"/>
              <a:t> </a:t>
            </a:r>
            <a:r>
              <a:rPr lang="es-ES" dirty="0">
                <a:solidFill>
                  <a:srgbClr val="D3052C"/>
                </a:solidFill>
              </a:rPr>
              <a:t>mediante la realización de actividades </a:t>
            </a:r>
            <a:r>
              <a:rPr lang="es-ES" dirty="0">
                <a:solidFill>
                  <a:srgbClr val="7030A0"/>
                </a:solidFill>
              </a:rPr>
              <a:t>para resolver problemas sencillos que requieren que ciertas acciones se repitan.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accent3"/>
                </a:solidFill>
              </a:rPr>
              <a:t>Imagen </a:t>
            </a:r>
            <a:r>
              <a:rPr lang="en-US" sz="900" err="1">
                <a:solidFill>
                  <a:schemeClr val="accent3"/>
                </a:solidFill>
              </a:rPr>
              <a:t>obtenida</a:t>
            </a:r>
            <a:r>
              <a:rPr lang="en-US" sz="900">
                <a:solidFill>
                  <a:schemeClr val="accent3"/>
                </a:solidFill>
              </a:rPr>
              <a:t> de:</a:t>
            </a:r>
            <a:br>
              <a:rPr lang="en-US" sz="900">
                <a:solidFill>
                  <a:schemeClr val="accent3"/>
                </a:solidFill>
              </a:rPr>
            </a:br>
            <a:r>
              <a:rPr lang="en-US" sz="900">
                <a:solidFill>
                  <a:schemeClr val="accent3"/>
                </a:solidFill>
              </a:rPr>
              <a:t>https://img.freepik.com/free-vector/clever-man-student-standing-books-stack-with-flag-self-learning-personal-improvement-knowledge-obtaining-educational-achievement_335657-3461.jpg</a:t>
            </a:r>
          </a:p>
        </p:txBody>
      </p:sp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2534</Words>
  <Application>Microsoft Office PowerPoint</Application>
  <PresentationFormat>Widescreen</PresentationFormat>
  <Paragraphs>352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Helvetica</vt:lpstr>
      <vt:lpstr>JetBrains Mono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Dudas de la clase anterior</vt:lpstr>
      <vt:lpstr>Estructura Repetitiva  for (I)</vt:lpstr>
      <vt:lpstr>Conocimientos previos</vt:lpstr>
      <vt:lpstr>Logro de aprendizaje</vt:lpstr>
      <vt:lpstr>Utilidad</vt:lpstr>
      <vt:lpstr>PowerPoint Presentation</vt:lpstr>
      <vt:lpstr>PowerPoint Presentation</vt:lpstr>
      <vt:lpstr>Bucle for</vt:lpstr>
      <vt:lpstr>Bucle for en Java</vt:lpstr>
      <vt:lpstr>for en Java. Sintaxis</vt:lpstr>
      <vt:lpstr>Bucle for en Java. Ejemplo</vt:lpstr>
      <vt:lpstr>PowerPoint Presentation</vt:lpstr>
      <vt:lpstr>Contador interno progresivo</vt:lpstr>
      <vt:lpstr>Contador interno progresivo. Ejemplo</vt:lpstr>
      <vt:lpstr>Contador interno regresivo</vt:lpstr>
      <vt:lpstr>Contador interno regresivo. Ejemplo</vt:lpstr>
      <vt:lpstr>PowerPoint Presentation</vt:lpstr>
      <vt:lpstr>Uso de la coma</vt:lpstr>
      <vt:lpstr>Uso de la coma. Ejemplo.</vt:lpstr>
      <vt:lpstr>Prueba condicional</vt:lpstr>
      <vt:lpstr>for sin cuerpo</vt:lpstr>
      <vt:lpstr>PowerPoint Presentation</vt:lpstr>
      <vt:lpstr>Cuestionario</vt:lpstr>
      <vt:lpstr>Cuestionario</vt:lpstr>
      <vt:lpstr>Cuestionario</vt:lpstr>
      <vt:lpstr>Cuestionario</vt:lpstr>
      <vt:lpstr>Ejercicio</vt:lpstr>
      <vt:lpstr>Resumen de la sesión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08-Sesión 15</dc:title>
  <dc:creator>jorgerodcas@hotmail.com</dc:creator>
  <cp:lastModifiedBy>Jorge Martín Rodríguez Castro</cp:lastModifiedBy>
  <cp:revision>137</cp:revision>
  <dcterms:modified xsi:type="dcterms:W3CDTF">2024-01-19T03:16:21Z</dcterms:modified>
</cp:coreProperties>
</file>